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3"/>
  </p:notesMasterIdLst>
  <p:sldIdLst>
    <p:sldId id="256" r:id="rId2"/>
    <p:sldId id="257" r:id="rId3"/>
    <p:sldId id="296" r:id="rId4"/>
    <p:sldId id="258" r:id="rId5"/>
    <p:sldId id="297" r:id="rId6"/>
    <p:sldId id="259" r:id="rId7"/>
    <p:sldId id="260" r:id="rId8"/>
    <p:sldId id="262" r:id="rId9"/>
    <p:sldId id="263" r:id="rId10"/>
    <p:sldId id="264" r:id="rId11"/>
    <p:sldId id="280" r:id="rId12"/>
  </p:sldIdLst>
  <p:sldSz cx="9144000" cy="5143500" type="screen16x9"/>
  <p:notesSz cx="6858000" cy="9144000"/>
  <p:embeddedFontLst>
    <p:embeddedFont>
      <p:font typeface="Roboto Slab" panose="020B0604020202020204" charset="0"/>
      <p:regular r:id="rId14"/>
      <p:bold r:id="rId15"/>
    </p:embeddedFont>
    <p:embeddedFont>
      <p:font typeface="Source Sans Pro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01FB10D-A61A-4DE4-8506-F670E7A89527}">
  <a:tblStyle styleId="{701FB10D-A61A-4DE4-8506-F670E7A895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398DAF6-0271-4389-B3DC-BA433CC306D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22024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00185" y="1991850"/>
            <a:ext cx="5807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37531" y="4630074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790243" y="4182401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893253" y="3333348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771302" y="4923775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386266" y="508134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479460" y="2703980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61540" y="643097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507235" y="1080863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314019" y="3625322"/>
            <a:ext cx="144300" cy="144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882858" y="4186761"/>
            <a:ext cx="144300" cy="144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58313" y="1596559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396483" y="226428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617492" y="2000594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425273" y="387880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014029" y="4567546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1546025" y="1754794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546025" y="3011511"/>
            <a:ext cx="583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l="19" r="19"/>
          <a:stretch/>
        </p:blipFill>
        <p:spPr>
          <a:xfrm rot="10800000" flipH="1">
            <a:off x="5952" y="0"/>
            <a:ext cx="91406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1215300" y="1723650"/>
            <a:ext cx="67134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600"/>
              <a:buChar char="◎"/>
              <a:defRPr sz="3600" i="1"/>
            </a:lvl1pPr>
            <a:lvl2pPr marL="914400" lvl="1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  <a:defRPr sz="3600" i="1"/>
            </a:lvl2pPr>
            <a:lvl3pPr marL="1371600" lvl="2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◉"/>
              <a:defRPr sz="3600" i="1"/>
            </a:lvl3pPr>
            <a:lvl4pPr marL="1828800" lvl="3" indent="-4572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 i="1"/>
            </a:lvl4pPr>
            <a:lvl5pPr marL="2286000" lvl="4" indent="-4572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 i="1"/>
            </a:lvl5pPr>
            <a:lvl6pPr marL="2743200" lvl="5" indent="-457200" algn="ctr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 i="1"/>
            </a:lvl6pPr>
            <a:lvl7pPr marL="3200400" lvl="6" indent="-4572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 i="1"/>
            </a:lvl7pPr>
            <a:lvl8pPr marL="3657600" lvl="7" indent="-4572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 i="1"/>
            </a:lvl8pPr>
            <a:lvl9pPr marL="4114800" lvl="8" indent="-45720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 i="1"/>
            </a:lvl9pPr>
          </a:lstStyle>
          <a:p>
            <a:endParaRPr/>
          </a:p>
        </p:txBody>
      </p:sp>
      <p:grpSp>
        <p:nvGrpSpPr>
          <p:cNvPr id="32" name="Google Shape;32;p4"/>
          <p:cNvGrpSpPr/>
          <p:nvPr/>
        </p:nvGrpSpPr>
        <p:grpSpPr>
          <a:xfrm>
            <a:off x="3839646" y="782918"/>
            <a:ext cx="1464573" cy="842707"/>
            <a:chOff x="3593400" y="1729675"/>
            <a:chExt cx="1957200" cy="1123610"/>
          </a:xfrm>
        </p:grpSpPr>
        <p:sp>
          <p:nvSpPr>
            <p:cNvPr id="33" name="Google Shape;33;p4"/>
            <p:cNvSpPr txBox="1"/>
            <p:nvPr/>
          </p:nvSpPr>
          <p:spPr>
            <a:xfrm>
              <a:off x="3593400" y="1729675"/>
              <a:ext cx="19572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 b="1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  <a:endParaRPr sz="60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4025400" y="1760085"/>
              <a:ext cx="1093200" cy="1093200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4190700" y="1925385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6" name="Google Shape;36;p4"/>
          <p:cNvCxnSpPr>
            <a:endCxn id="34" idx="1"/>
          </p:cNvCxnSpPr>
          <p:nvPr/>
        </p:nvCxnSpPr>
        <p:spPr>
          <a:xfrm>
            <a:off x="3750511" y="390297"/>
            <a:ext cx="532200" cy="5355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 rot="10800000">
            <a:off x="4362902" y="436125"/>
            <a:ext cx="209100" cy="369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 rot="10800000" flipH="1">
            <a:off x="4704510" y="351930"/>
            <a:ext cx="347100" cy="47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-87" y="4749844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786137" y="1200150"/>
            <a:ext cx="36753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4682659" y="1200150"/>
            <a:ext cx="36753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786150" y="1200150"/>
            <a:ext cx="2419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>
          <a:xfrm>
            <a:off x="3329992" y="1200150"/>
            <a:ext cx="2419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3"/>
          </p:nvPr>
        </p:nvSpPr>
        <p:spPr>
          <a:xfrm>
            <a:off x="5873834" y="1200150"/>
            <a:ext cx="2419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ctrTitle"/>
          </p:nvPr>
        </p:nvSpPr>
        <p:spPr>
          <a:xfrm>
            <a:off x="1700184" y="1991850"/>
            <a:ext cx="6760247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Notificación de Dengue y otros Arbovirus</a:t>
            </a:r>
            <a:br>
              <a:rPr lang="en" sz="4000" dirty="0"/>
            </a:br>
            <a:endParaRPr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8591"/>
            <a:ext cx="2868563" cy="40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55776" y="3219822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err="1">
                <a:solidFill>
                  <a:schemeClr val="accent5">
                    <a:lumMod val="50000"/>
                  </a:schemeClr>
                </a:solidFill>
              </a:rPr>
              <a:t>Bioq</a:t>
            </a:r>
            <a:r>
              <a:rPr lang="es-AR" b="1" dirty="0">
                <a:solidFill>
                  <a:schemeClr val="accent5">
                    <a:lumMod val="50000"/>
                  </a:schemeClr>
                </a:solidFill>
              </a:rPr>
              <a:t>. Viviana Leiva- Laboratorio de Salud Pública</a:t>
            </a:r>
          </a:p>
          <a:p>
            <a:pPr algn="ctr"/>
            <a:r>
              <a:rPr lang="es-AR" b="1" dirty="0">
                <a:solidFill>
                  <a:schemeClr val="accent5">
                    <a:lumMod val="50000"/>
                  </a:schemeClr>
                </a:solidFill>
              </a:rPr>
              <a:t>Sección Vigilancia</a:t>
            </a:r>
          </a:p>
          <a:p>
            <a:pPr algn="ctr"/>
            <a:r>
              <a:rPr lang="es-AR" b="1" dirty="0">
                <a:solidFill>
                  <a:schemeClr val="accent5">
                    <a:lumMod val="50000"/>
                  </a:schemeClr>
                </a:solidFill>
              </a:rPr>
              <a:t>2023</a:t>
            </a:r>
          </a:p>
          <a:p>
            <a:pPr algn="ctr"/>
            <a:endParaRPr lang="es-AR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s-AR" dirty="0"/>
              <a:t>Establecimientos con capacidad diagnóstica de Dengue en la provincia de Mendoza </a:t>
            </a:r>
          </a:p>
        </p:txBody>
      </p:sp>
      <p:sp>
        <p:nvSpPr>
          <p:cNvPr id="141" name="Google Shape;141;p20"/>
          <p:cNvSpPr txBox="1">
            <a:spLocks noGrp="1"/>
          </p:cNvSpPr>
          <p:nvPr>
            <p:ph type="body" idx="1"/>
          </p:nvPr>
        </p:nvSpPr>
        <p:spPr>
          <a:xfrm>
            <a:off x="786150" y="1200150"/>
            <a:ext cx="7458258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AR" sz="1400" dirty="0"/>
              <a:t>Hospital Central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sz="1400" dirty="0"/>
              <a:t>Hospital </a:t>
            </a:r>
            <a:r>
              <a:rPr lang="es-AR" sz="1400" dirty="0" err="1"/>
              <a:t>Notti</a:t>
            </a:r>
            <a:endParaRPr lang="es-AR" sz="14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AR" sz="1400" dirty="0"/>
              <a:t> Hospital </a:t>
            </a:r>
            <a:r>
              <a:rPr lang="es-AR" sz="1400" dirty="0" err="1"/>
              <a:t>Schestakow</a:t>
            </a:r>
            <a:r>
              <a:rPr lang="es-AR" sz="1400" dirty="0"/>
              <a:t>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AR" sz="1400" dirty="0"/>
              <a:t>Laboratorio de Salud Pública (LSP)</a:t>
            </a:r>
          </a:p>
          <a:p>
            <a:pPr marL="0" lvl="0" indent="0">
              <a:buNone/>
            </a:pPr>
            <a:endParaRPr lang="es-AR" sz="14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s-AR" sz="1400" dirty="0"/>
              <a:t>Los Hospitales Central y </a:t>
            </a:r>
            <a:r>
              <a:rPr lang="es-AR" sz="1400" dirty="0" err="1"/>
              <a:t>Notti</a:t>
            </a:r>
            <a:r>
              <a:rPr lang="es-AR" sz="1400" dirty="0"/>
              <a:t> resolverán solamente los casos sospechosos que aparezcan en sus instituciones.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s-AR" sz="1400" dirty="0"/>
              <a:t>El Hospital </a:t>
            </a:r>
            <a:r>
              <a:rPr lang="es-AR" sz="1400" dirty="0" err="1"/>
              <a:t>Schestakow</a:t>
            </a:r>
            <a:r>
              <a:rPr lang="es-AR" sz="1400" dirty="0"/>
              <a:t>, resolverá los casos de su Institución y las muestras derivadas por los efectores de la red de laboratorio de la Región Sanitaria Sur (restantes efectores de San Rafael, General Alvear y Malargüe)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s-AR" sz="1400" dirty="0"/>
              <a:t>El LSP resolverá las muestras derivadas de la Red de Laboratorio de los efectores de las Regiones Sanitarias Metropolitana Norte y Sur, Región Este y Valle de </a:t>
            </a:r>
            <a:r>
              <a:rPr lang="es-AR" sz="1400" dirty="0" err="1"/>
              <a:t>Uco</a:t>
            </a:r>
            <a:r>
              <a:rPr lang="es-AR" sz="1400" dirty="0"/>
              <a:t>. </a:t>
            </a:r>
            <a:endParaRPr sz="1400" dirty="0"/>
          </a:p>
        </p:txBody>
      </p:sp>
      <p:sp>
        <p:nvSpPr>
          <p:cNvPr id="144" name="Google Shape;144;p20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6"/>
          <p:cNvSpPr txBox="1">
            <a:spLocks noGrp="1"/>
          </p:cNvSpPr>
          <p:nvPr>
            <p:ph type="ctrTitle" idx="4294967295"/>
          </p:nvPr>
        </p:nvSpPr>
        <p:spPr>
          <a:xfrm>
            <a:off x="685800" y="896758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/>
              <a:t/>
            </a:r>
            <a:br>
              <a:rPr lang="en" sz="6000" b="1" dirty="0"/>
            </a:br>
            <a:r>
              <a:rPr lang="en" sz="6000" b="1" dirty="0"/>
              <a:t/>
            </a:r>
            <a:br>
              <a:rPr lang="en" sz="6000" b="1" dirty="0"/>
            </a:br>
            <a:r>
              <a:rPr lang="en" sz="6000" b="1" dirty="0"/>
              <a:t/>
            </a:r>
            <a:br>
              <a:rPr lang="en" sz="6000" b="1" dirty="0"/>
            </a:br>
            <a:r>
              <a:rPr lang="en" sz="6000" b="1" dirty="0"/>
              <a:t/>
            </a:r>
            <a:br>
              <a:rPr lang="en" sz="6000" b="1" dirty="0"/>
            </a:br>
            <a:r>
              <a:rPr lang="en" sz="4400" b="1" dirty="0"/>
              <a:t>Muchas gracias por su atención </a:t>
            </a:r>
            <a:endParaRPr sz="6000" b="1" dirty="0"/>
          </a:p>
        </p:txBody>
      </p:sp>
      <p:sp>
        <p:nvSpPr>
          <p:cNvPr id="405" name="Google Shape;405;p36"/>
          <p:cNvSpPr txBox="1">
            <a:spLocks noGrp="1"/>
          </p:cNvSpPr>
          <p:nvPr>
            <p:ph type="body" idx="4294967295"/>
          </p:nvPr>
        </p:nvSpPr>
        <p:spPr>
          <a:xfrm>
            <a:off x="685800" y="1779662"/>
            <a:ext cx="6622504" cy="24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u="sng" dirty="0"/>
              <a:t>Mail de contacto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dirty="0"/>
              <a:t>vigilanciadelasaludmza@gmail.com</a:t>
            </a:r>
            <a:endParaRPr dirty="0"/>
          </a:p>
        </p:txBody>
      </p:sp>
      <p:sp>
        <p:nvSpPr>
          <p:cNvPr id="406" name="Google Shape;406;p36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Notificación al SNVS 2.0</a:t>
            </a:r>
            <a:br>
              <a:rPr lang="en" sz="2400" b="1" dirty="0"/>
            </a:br>
            <a:endParaRPr sz="2400" b="1" dirty="0"/>
          </a:p>
        </p:txBody>
      </p:sp>
      <p:sp>
        <p:nvSpPr>
          <p:cNvPr id="76" name="Google Shape;76;p13"/>
          <p:cNvSpPr txBox="1"/>
          <p:nvPr/>
        </p:nvSpPr>
        <p:spPr>
          <a:xfrm>
            <a:off x="683568" y="3435846"/>
            <a:ext cx="7458258" cy="1406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600"/>
              </a:spcBef>
              <a:buClr>
                <a:schemeClr val="dk1"/>
              </a:buClr>
              <a:buSzPts val="1100"/>
              <a:buFont typeface="Wingdings" pitchFamily="2" charset="2"/>
              <a:buChar char="ü"/>
            </a:pPr>
            <a:r>
              <a:rPr lang="es-AR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Deberá notificarse un caso de Dengue Sospechoso en el SNVS2.0 -en forma inmediata-, toda vez que un laboratorio </a:t>
            </a:r>
            <a:r>
              <a:rPr lang="es-AR" b="1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obtenga o reciba una muestra para el estudio de infección por virus dengue. </a:t>
            </a:r>
          </a:p>
          <a:p>
            <a:pPr marL="285750" lvl="0" indent="-285750">
              <a:spcBef>
                <a:spcPts val="600"/>
              </a:spcBef>
              <a:buClr>
                <a:schemeClr val="dk1"/>
              </a:buClr>
              <a:buSzPts val="1100"/>
              <a:buFont typeface="Wingdings" pitchFamily="2" charset="2"/>
              <a:buChar char="ü"/>
            </a:pPr>
            <a:r>
              <a:rPr lang="es-AR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 el laboratorio notificador no realizara el estudio, deberá </a:t>
            </a:r>
            <a:r>
              <a:rPr lang="es-AR" b="1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derivarla al referente provincial a través del SNVS 2.0.</a:t>
            </a:r>
            <a:endParaRPr b="1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43558"/>
            <a:ext cx="657442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3</a:t>
            </a:fld>
            <a:endParaRPr lang="es-A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075" y="-24342"/>
            <a:ext cx="5045571" cy="529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1812076" y="-24342"/>
            <a:ext cx="671692" cy="147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Rectángulo"/>
          <p:cNvSpPr/>
          <p:nvPr/>
        </p:nvSpPr>
        <p:spPr>
          <a:xfrm>
            <a:off x="3635896" y="843558"/>
            <a:ext cx="360040" cy="161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Rectángulo"/>
          <p:cNvSpPr/>
          <p:nvPr/>
        </p:nvSpPr>
        <p:spPr>
          <a:xfrm>
            <a:off x="3923928" y="999493"/>
            <a:ext cx="144016" cy="126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Rectángulo"/>
          <p:cNvSpPr/>
          <p:nvPr/>
        </p:nvSpPr>
        <p:spPr>
          <a:xfrm>
            <a:off x="2483768" y="4731990"/>
            <a:ext cx="64807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88747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/>
          <p:nvPr/>
        </p:nvSpPr>
        <p:spPr>
          <a:xfrm>
            <a:off x="5880381" y="2562025"/>
            <a:ext cx="1381800" cy="13656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ctrTitle" idx="4294967295"/>
          </p:nvPr>
        </p:nvSpPr>
        <p:spPr>
          <a:xfrm>
            <a:off x="1637500" y="592744"/>
            <a:ext cx="5642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/>
              <a:t>Hello!</a:t>
            </a:r>
            <a:endParaRPr sz="6000" b="1"/>
          </a:p>
        </p:txBody>
      </p:sp>
      <p:sp>
        <p:nvSpPr>
          <p:cNvPr id="86" name="Google Shape;86;p14"/>
          <p:cNvSpPr txBox="1">
            <a:spLocks noGrp="1"/>
          </p:cNvSpPr>
          <p:nvPr>
            <p:ph type="subTitle" idx="4294967295"/>
          </p:nvPr>
        </p:nvSpPr>
        <p:spPr>
          <a:xfrm>
            <a:off x="1637500" y="1563713"/>
            <a:ext cx="5642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/>
              <a:t>I am Jayden Smith</a:t>
            </a:r>
            <a:endParaRPr sz="3600" b="1" dirty="0"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4294967295"/>
          </p:nvPr>
        </p:nvSpPr>
        <p:spPr>
          <a:xfrm>
            <a:off x="1637500" y="2388200"/>
            <a:ext cx="4109400" cy="24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600"/>
              <a:t>I am here because I love to give presentations. </a:t>
            </a:r>
            <a:endParaRPr sz="26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600"/>
              <a:t>You can find me at:</a:t>
            </a:r>
            <a:endParaRPr sz="26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600"/>
              <a:t>@username</a:t>
            </a:r>
            <a:endParaRPr sz="2600"/>
          </a:p>
        </p:txBody>
      </p:sp>
      <p:pic>
        <p:nvPicPr>
          <p:cNvPr id="88" name="Google Shape;88;p14"/>
          <p:cNvPicPr preferRelativeResize="0"/>
          <p:nvPr/>
        </p:nvPicPr>
        <p:blipFill rotWithShape="1">
          <a:blip r:embed="rId4">
            <a:alphaModFix/>
          </a:blip>
          <a:srcRect l="22680" t="9485" r="14803" b="48837"/>
          <a:stretch/>
        </p:blipFill>
        <p:spPr>
          <a:xfrm>
            <a:off x="5969309" y="2639689"/>
            <a:ext cx="1210200" cy="1210200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89" name="Google Shape;89;p14"/>
          <p:cNvCxnSpPr/>
          <p:nvPr/>
        </p:nvCxnSpPr>
        <p:spPr>
          <a:xfrm>
            <a:off x="6694986" y="3933625"/>
            <a:ext cx="214500" cy="856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" name="Google Shape;90;p14"/>
          <p:cNvCxnSpPr/>
          <p:nvPr/>
        </p:nvCxnSpPr>
        <p:spPr>
          <a:xfrm>
            <a:off x="7059842" y="3727574"/>
            <a:ext cx="394200" cy="525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91;p14"/>
          <p:cNvCxnSpPr/>
          <p:nvPr/>
        </p:nvCxnSpPr>
        <p:spPr>
          <a:xfrm>
            <a:off x="7224089" y="3501963"/>
            <a:ext cx="752400" cy="464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137" y="281424"/>
            <a:ext cx="6624736" cy="456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1403648" y="555526"/>
            <a:ext cx="648072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¿Como se clasifican manualmente los casos?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5</a:t>
            </a:fld>
            <a:endParaRPr lang="es-A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03598"/>
            <a:ext cx="4692178" cy="362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706" y="891451"/>
            <a:ext cx="1518277" cy="425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2283718"/>
            <a:ext cx="25527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994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1546025" y="1754794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4"/>
                </a:solidFill>
              </a:rPr>
              <a:t>1.</a:t>
            </a:r>
            <a:endParaRPr sz="6000" dirty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Transition headline</a:t>
            </a:r>
            <a:endParaRPr dirty="0"/>
          </a:p>
        </p:txBody>
      </p:sp>
      <p:sp>
        <p:nvSpPr>
          <p:cNvPr id="98" name="Google Shape;98;p15"/>
          <p:cNvSpPr txBox="1">
            <a:spLocks noGrp="1"/>
          </p:cNvSpPr>
          <p:nvPr>
            <p:ph type="subTitle" idx="1"/>
          </p:nvPr>
        </p:nvSpPr>
        <p:spPr>
          <a:xfrm>
            <a:off x="1546025" y="3011511"/>
            <a:ext cx="583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4294967295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771550"/>
            <a:ext cx="7992889" cy="394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611560" y="987574"/>
            <a:ext cx="864096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1215300" y="1723650"/>
            <a:ext cx="67134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</a:t>
            </a:r>
            <a:r>
              <a:rPr lang="en" b="1">
                <a:solidFill>
                  <a:schemeClr val="accent1"/>
                </a:solidFill>
              </a:rPr>
              <a:t>means of inspiration</a:t>
            </a:r>
            <a:r>
              <a:rPr lang="en"/>
              <a:t> and to invoke philosophical thoughts from the reader.</a:t>
            </a:r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-87" y="4749844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71550"/>
            <a:ext cx="8100392" cy="417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/>
          <p:nvPr/>
        </p:nvSpPr>
        <p:spPr>
          <a:xfrm>
            <a:off x="5725650" y="909615"/>
            <a:ext cx="1875600" cy="18528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0" name="Google Shape;120;p18"/>
          <p:cNvCxnSpPr/>
          <p:nvPr/>
        </p:nvCxnSpPr>
        <p:spPr>
          <a:xfrm rot="10800000" flipH="1">
            <a:off x="6805299" y="540952"/>
            <a:ext cx="143700" cy="377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8"/>
          <p:cNvCxnSpPr/>
          <p:nvPr/>
        </p:nvCxnSpPr>
        <p:spPr>
          <a:xfrm flipH="1">
            <a:off x="7451750" y="1182125"/>
            <a:ext cx="337200" cy="131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8"/>
          <p:cNvCxnSpPr>
            <a:endCxn id="117" idx="6"/>
          </p:cNvCxnSpPr>
          <p:nvPr/>
        </p:nvCxnSpPr>
        <p:spPr>
          <a:xfrm rot="10800000">
            <a:off x="7601250" y="1836015"/>
            <a:ext cx="998100" cy="98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" name="Google Shape;123;p18"/>
          <p:cNvSpPr/>
          <p:nvPr/>
        </p:nvSpPr>
        <p:spPr>
          <a:xfrm>
            <a:off x="5875408" y="1057537"/>
            <a:ext cx="1576200" cy="1556700"/>
          </a:xfrm>
          <a:prstGeom prst="ellipse">
            <a:avLst/>
          </a:prstGeom>
          <a:noFill/>
          <a:ln w="1905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18"/>
          <p:cNvGrpSpPr/>
          <p:nvPr/>
        </p:nvGrpSpPr>
        <p:grpSpPr>
          <a:xfrm>
            <a:off x="6224310" y="1351742"/>
            <a:ext cx="878284" cy="816182"/>
            <a:chOff x="5972700" y="2330200"/>
            <a:chExt cx="411625" cy="387275"/>
          </a:xfrm>
        </p:grpSpPr>
        <p:sp>
          <p:nvSpPr>
            <p:cNvPr id="125" name="Google Shape;125;p1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26" name="Google Shape;126;p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</p:grp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4464496" cy="491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292080" y="3075806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Ficha de </a:t>
            </a:r>
            <a:r>
              <a:rPr lang="es-AR" dirty="0" err="1"/>
              <a:t>derivacíon</a:t>
            </a:r>
            <a:endParaRPr lang="es-A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/>
              <a:t>Donde encuentro mas información: </a:t>
            </a:r>
            <a:r>
              <a:rPr lang="es-AR" dirty="0"/>
              <a:t>https://www.mendoza.gov.ar/salud/</a:t>
            </a:r>
            <a:endParaRPr dirty="0"/>
          </a:p>
        </p:txBody>
      </p:sp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987574"/>
            <a:ext cx="412832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derecha"/>
          <p:cNvSpPr/>
          <p:nvPr/>
        </p:nvSpPr>
        <p:spPr>
          <a:xfrm rot="10625121">
            <a:off x="5007306" y="2443510"/>
            <a:ext cx="624201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511" y="2515518"/>
            <a:ext cx="2818858" cy="245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Elipse"/>
          <p:cNvSpPr/>
          <p:nvPr/>
        </p:nvSpPr>
        <p:spPr>
          <a:xfrm>
            <a:off x="7164288" y="3757630"/>
            <a:ext cx="1828060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263238"/>
      </a:dk1>
      <a:lt1>
        <a:srgbClr val="FFFFFF"/>
      </a:lt1>
      <a:dk2>
        <a:srgbClr val="607D8B"/>
      </a:dk2>
      <a:lt2>
        <a:srgbClr val="ECEFF1"/>
      </a:lt2>
      <a:accent1>
        <a:srgbClr val="0091EA"/>
      </a:accent1>
      <a:accent2>
        <a:srgbClr val="0053A3"/>
      </a:accent2>
      <a:accent3>
        <a:srgbClr val="607D8B"/>
      </a:accent3>
      <a:accent4>
        <a:srgbClr val="CFD8DC"/>
      </a:accent4>
      <a:accent5>
        <a:srgbClr val="ECEFF1"/>
      </a:accent5>
      <a:accent6>
        <a:srgbClr val="ACDBF8"/>
      </a:accent6>
      <a:hlink>
        <a:srgbClr val="0091E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273</Words>
  <Application>Microsoft Office PowerPoint</Application>
  <PresentationFormat>Presentación en pantalla (16:9)</PresentationFormat>
  <Paragraphs>41</Paragraphs>
  <Slides>11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Wingdings</vt:lpstr>
      <vt:lpstr>Roboto Slab</vt:lpstr>
      <vt:lpstr>Source Sans Pro</vt:lpstr>
      <vt:lpstr>Cordelia template</vt:lpstr>
      <vt:lpstr>Notificación de Dengue y otros Arbovirus </vt:lpstr>
      <vt:lpstr>Notificación al SNVS 2.0 </vt:lpstr>
      <vt:lpstr>Presentación de PowerPoint</vt:lpstr>
      <vt:lpstr>Hello!</vt:lpstr>
      <vt:lpstr>¿Como se clasifican manualmente los casos?</vt:lpstr>
      <vt:lpstr>1. Transition headline</vt:lpstr>
      <vt:lpstr>Presentación de PowerPoint</vt:lpstr>
      <vt:lpstr>Presentación de PowerPoint</vt:lpstr>
      <vt:lpstr>Donde encuentro mas información: https://www.mendoza.gov.ar/salud/</vt:lpstr>
      <vt:lpstr>Establecimientos con capacidad diagnóstica de Dengue en la provincia de Mendoza </vt:lpstr>
      <vt:lpstr>    Muchas gracias por su atención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Notificación de Dengue y otros Arbovirus</dc:title>
  <dc:creator>Viviana</dc:creator>
  <cp:lastModifiedBy>MerinoTech</cp:lastModifiedBy>
  <cp:revision>11</cp:revision>
  <dcterms:modified xsi:type="dcterms:W3CDTF">2023-08-01T14:14:41Z</dcterms:modified>
</cp:coreProperties>
</file>