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71" r:id="rId6"/>
    <p:sldId id="272" r:id="rId7"/>
    <p:sldId id="260" r:id="rId8"/>
    <p:sldId id="275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3" r:id="rId18"/>
    <p:sldId id="261" r:id="rId19"/>
    <p:sldId id="274" r:id="rId2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icio" id="{6C2D6D4B-0562-64EB-D7A2-E2043E2A5F2C}">
          <p14:sldIdLst>
            <p14:sldId id="256"/>
            <p14:sldId id="257"/>
          </p14:sldIdLst>
        </p14:section>
        <p14:section name="Presentación de órdenes" id="{751170E6-A3DC-AF07-E36F-B02F44C26D0A}">
          <p14:sldIdLst>
            <p14:sldId id="258"/>
            <p14:sldId id="259"/>
            <p14:sldId id="271"/>
            <p14:sldId id="272"/>
            <p14:sldId id="260"/>
            <p14:sldId id="275"/>
          </p14:sldIdLst>
        </p14:section>
        <p14:section name="Proceso de facturación" id="{E15E7CE7-FBF2-2775-CD62-80570A6ECEFC}">
          <p14:sldIdLst>
            <p14:sldId id="262"/>
            <p14:sldId id="263"/>
            <p14:sldId id="264"/>
            <p14:sldId id="265"/>
            <p14:sldId id="266"/>
            <p14:sldId id="267"/>
          </p14:sldIdLst>
        </p14:section>
        <p14:section name="Capitados PAMI y OSEP" id="{E5BE0C47-4E89-29EA-5B48-51934A31FE49}">
          <p14:sldIdLst>
            <p14:sldId id="268"/>
            <p14:sldId id="269"/>
            <p14:sldId id="273"/>
          </p14:sldIdLst>
        </p14:section>
        <p14:section name="Cierre" id="{E66B519C-7DBB-1A4F-72D7-692A7AABEBA7}">
          <p14:sldIdLst>
            <p14:sldId id="261"/>
            <p14:sldId id="27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10"/>
  </p:normalViewPr>
  <p:slideViewPr>
    <p:cSldViewPr snapToGrid="0" snapToObjects="1">
      <p:cViewPr varScale="1">
        <p:scale>
          <a:sx n="108" d="100"/>
          <a:sy n="108" d="100"/>
        </p:scale>
        <p:origin x="1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0108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Remarcar que el 17/18 es la presentación general obligatoria y que PAMI/OSEP tienen dos presentaciones: la 1ª junto con la general y la 2ª los días 1 y 2 del mes siguiente. Presentación en sobre cerrado: sin reclamo posterior.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5274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 se </a:t>
            </a:r>
            <a:r>
              <a:rPr lang="en-US" dirty="0" err="1" smtClean="0"/>
              <a:t>presenta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todo</a:t>
            </a:r>
            <a:r>
              <a:rPr lang="en-US" baseline="0" dirty="0" smtClean="0"/>
              <a:t> lo auto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Ejemplo: presentación de septiembre = órdenes del 17/08 al 17/09; se recibe y carga del 17 al 30/09 y se factura durante octubre como mes 9. La presentación de octubre (17/09 al 17/10) se factura en noviembre como mes 10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err="1" smtClean="0"/>
              <a:t>Calendario</a:t>
            </a:r>
            <a:r>
              <a:rPr lang="en-US" dirty="0" smtClean="0"/>
              <a:t> </a:t>
            </a:r>
            <a:r>
              <a:rPr lang="en-US" dirty="0" err="1" smtClean="0"/>
              <a:t>anual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arancel</a:t>
            </a:r>
            <a:r>
              <a:rPr lang="en-US" baseline="0" dirty="0" smtClean="0"/>
              <a:t> de op y veteran </a:t>
            </a:r>
            <a:r>
              <a:rPr lang="en-US" baseline="0" dirty="0" err="1" smtClean="0"/>
              <a:t>es</a:t>
            </a:r>
            <a:r>
              <a:rPr lang="en-US" baseline="0" dirty="0" smtClean="0"/>
              <a:t> similar e </a:t>
            </a:r>
            <a:r>
              <a:rPr lang="en-US" baseline="0" dirty="0" err="1" smtClean="0"/>
              <a:t>independiente</a:t>
            </a:r>
            <a:r>
              <a:rPr lang="en-US" baseline="0" dirty="0" smtClean="0"/>
              <a:t> de la capita.</a:t>
            </a:r>
          </a:p>
          <a:p>
            <a:r>
              <a:rPr lang="en-US" baseline="0" dirty="0" err="1" smtClean="0"/>
              <a:t>Tiene</a:t>
            </a:r>
            <a:r>
              <a:rPr lang="en-US" baseline="0" dirty="0" smtClean="0"/>
              <a:t> base </a:t>
            </a:r>
            <a:r>
              <a:rPr lang="en-US" baseline="0" dirty="0" err="1" smtClean="0"/>
              <a:t>en</a:t>
            </a:r>
            <a:r>
              <a:rPr lang="en-US" baseline="0" dirty="0" smtClean="0"/>
              <a:t> 2016 </a:t>
            </a:r>
            <a:r>
              <a:rPr lang="en-US" baseline="0" dirty="0" err="1" smtClean="0"/>
              <a:t>pero</a:t>
            </a:r>
            <a:r>
              <a:rPr lang="en-US" baseline="0" dirty="0" smtClean="0"/>
              <a:t> no </a:t>
            </a:r>
            <a:r>
              <a:rPr lang="en-US" baseline="0" dirty="0" err="1" smtClean="0"/>
              <a:t>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nomenclador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completo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Osep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tiene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disticitos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convenios</a:t>
            </a:r>
            <a:r>
              <a:rPr lang="en-US" baseline="0" dirty="0" smtClean="0"/>
              <a:t> para </a:t>
            </a:r>
            <a:r>
              <a:rPr lang="en-US" baseline="0" dirty="0" err="1" smtClean="0"/>
              <a:t>otras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practicas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ejemplo</a:t>
            </a:r>
            <a:r>
              <a:rPr lang="en-US" baseline="0" dirty="0" smtClean="0"/>
              <a:t> BM, FERRITINA, solo </a:t>
            </a:r>
            <a:r>
              <a:rPr lang="en-US" baseline="0" dirty="0" err="1" smtClean="0"/>
              <a:t>prestadores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propios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</a:t>
            </a:r>
            <a:r>
              <a:rPr lang="en-US" baseline="0" dirty="0" smtClean="0"/>
              <a:t> FACTURACION SE HACE POR SISTEMA.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8626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674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M_TITULO">
    <p:bg>
      <p:bgPr>
        <a:solidFill>
          <a:srgbClr val="1C35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2011680"/>
            <a:ext cx="6583680" cy="1645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4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44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3840480"/>
            <a:ext cx="658368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chemeClr val="accent4"/>
                </a:solidFill>
              </a:defRPr>
            </a:lvl1pPr>
          </a:lstStyle>
          <a:p>
            <a:pPr marL="0" indent="0" algn="l">
              <a:buNone/>
            </a:pPr>
            <a:endParaRPr lang="en-US" sz="2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M_SECCION">
    <p:bg>
      <p:bgPr>
        <a:solidFill>
          <a:srgbClr val="1C35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731520" y="1463040"/>
            <a:ext cx="365760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600" b="1" dirty="0">
                <a:solidFill>
                  <a:schemeClr val="accent2"/>
                </a:solidFill>
              </a:defRPr>
            </a:lvl1pPr>
          </a:lstStyle>
          <a:p>
            <a:pPr marL="0" indent="0" algn="l">
              <a:buNone/>
            </a:pPr>
            <a:endParaRPr lang="en-US" sz="96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731520" y="3017520"/>
            <a:ext cx="77724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731520" y="4114800"/>
            <a:ext cx="77724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800" dirty="0">
                <a:solidFill>
                  <a:schemeClr val="accent4"/>
                </a:solidFill>
              </a:defRPr>
            </a:lvl1pPr>
          </a:lstStyle>
          <a:p>
            <a:pPr marL="0" indent="0" algn="l">
              <a:buNone/>
            </a:pPr>
            <a:endParaRPr lang="en-US" sz="1800" dirty="0"/>
          </a:p>
        </p:txBody>
      </p:sp>
      <p:pic>
        <p:nvPicPr>
          <p:cNvPr id="5" name="Image 0" descr="/home/claude/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2640" y="5897880"/>
            <a:ext cx="1463040" cy="96012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M_CONTENID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95097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endParaRPr lang="en-US" sz="3400" dirty="0"/>
          </a:p>
        </p:txBody>
      </p:sp>
      <p:pic>
        <p:nvPicPr>
          <p:cNvPr id="3" name="Image 0" descr="/home/claude/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9880" y="274320"/>
            <a:ext cx="1188720" cy="77724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3"/>
                </a:solidFill>
              </a:rPr>
              <a:t>ABM · Capacitación Facturación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2011680"/>
            <a:ext cx="65836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4400" b="1" dirty="0">
                <a:solidFill>
                  <a:schemeClr val="bg1"/>
                </a:solidFill>
              </a:rPr>
              <a:t>Proceso de Facturación</a:t>
            </a:r>
            <a:endParaRPr lang="en-US" sz="44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3840480"/>
            <a:ext cx="6583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dirty="0">
                <a:solidFill>
                  <a:schemeClr val="accent4"/>
                </a:solidFill>
              </a:rPr>
              <a:t>Capacitación para socios · 2026</a:t>
            </a:r>
            <a:endParaRPr lang="en-US" sz="2000" dirty="0"/>
          </a:p>
        </p:txBody>
      </p:sp>
      <p:sp>
        <p:nvSpPr>
          <p:cNvPr id="4" name="logo_card"/>
          <p:cNvSpPr/>
          <p:nvPr/>
        </p:nvSpPr>
        <p:spPr>
          <a:xfrm>
            <a:off x="8138160" y="1737360"/>
            <a:ext cx="3474720" cy="310896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5" name="logo" descr="/home/claude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6760" y="2103120"/>
            <a:ext cx="3017520" cy="197510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594360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chemeClr val="accent2"/>
                </a:solidFill>
              </a:rPr>
              <a:t>ASOCIACIÓN BIOQUÍMICA DE MENDOZA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dirty="0" err="1"/>
              <a:t>T</a:t>
            </a:r>
            <a:r>
              <a:rPr lang="en-US" sz="3400" b="1" dirty="0" err="1" smtClean="0">
                <a:solidFill>
                  <a:schemeClr val="tx2"/>
                </a:solidFill>
              </a:rPr>
              <a:t>res</a:t>
            </a:r>
            <a:r>
              <a:rPr lang="en-US" sz="3400" b="1" dirty="0" smtClean="0">
                <a:solidFill>
                  <a:schemeClr val="tx2"/>
                </a:solidFill>
              </a:rPr>
              <a:t> </a:t>
            </a:r>
            <a:r>
              <a:rPr lang="en-US" sz="3400" b="1" dirty="0" err="1">
                <a:solidFill>
                  <a:schemeClr val="tx2"/>
                </a:solidFill>
              </a:rPr>
              <a:t>ejes</a:t>
            </a:r>
            <a:r>
              <a:rPr lang="en-US" sz="3400" b="1" dirty="0">
                <a:solidFill>
                  <a:schemeClr val="tx2"/>
                </a:solidFill>
              </a:rPr>
              <a:t> </a:t>
            </a:r>
            <a:endParaRPr lang="en-US" sz="3400" dirty="0"/>
          </a:p>
        </p:txBody>
      </p:sp>
      <p:sp>
        <p:nvSpPr>
          <p:cNvPr id="3" name="eje_card_0"/>
          <p:cNvSpPr/>
          <p:nvPr/>
        </p:nvSpPr>
        <p:spPr>
          <a:xfrm>
            <a:off x="548640" y="1645920"/>
            <a:ext cx="3474720" cy="4206240"/>
          </a:xfrm>
          <a:prstGeom prst="roundRect">
            <a:avLst>
              <a:gd name="adj" fmla="val 3158"/>
            </a:avLst>
          </a:prstGeom>
          <a:solidFill>
            <a:srgbClr val="EEF2F9"/>
          </a:solidFill>
          <a:ln w="12700">
            <a:solidFill>
              <a:srgbClr val="EEF2F9"/>
            </a:solidFill>
            <a:prstDash val="solid"/>
          </a:ln>
          <a:effectLst>
            <a:outerShdw blurRad="101600" dist="25400" dir="5400000" algn="bl" rotWithShape="0">
              <a:srgbClr val="1C3566">
                <a:alpha val="15000"/>
              </a:srgbClr>
            </a:outerShdw>
          </a:effectLst>
        </p:spPr>
      </p:sp>
      <p:sp>
        <p:nvSpPr>
          <p:cNvPr id="4" name="eje_0_circ"/>
          <p:cNvSpPr/>
          <p:nvPr/>
        </p:nvSpPr>
        <p:spPr>
          <a:xfrm>
            <a:off x="914400" y="1965960"/>
            <a:ext cx="914400" cy="914400"/>
          </a:xfrm>
          <a:prstGeom prst="ellipse">
            <a:avLst/>
          </a:prstGeom>
          <a:solidFill>
            <a:srgbClr val="2E5497"/>
          </a:solidFill>
          <a:ln w="12700">
            <a:solidFill>
              <a:srgbClr val="2E5497"/>
            </a:solidFill>
            <a:prstDash val="solid"/>
          </a:ln>
        </p:spPr>
      </p:sp>
      <p:pic>
        <p:nvPicPr>
          <p:cNvPr id="5" name="eje_0_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144" y="2203704"/>
            <a:ext cx="438912" cy="43891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2743200" y="2011680"/>
            <a:ext cx="1005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4000" b="1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4000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320040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chemeClr val="tx2"/>
                </a:solidFill>
              </a:rPr>
              <a:t>Presentación de órdenes</a:t>
            </a:r>
            <a:endParaRPr lang="en-US" sz="22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4197096"/>
            <a:ext cx="2743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chemeClr val="tx1"/>
                </a:solidFill>
              </a:rPr>
              <a:t>Fechas, modalidad y </a:t>
            </a:r>
            <a:r>
              <a:rPr lang="en-US" sz="1500" dirty="0" err="1" smtClean="0">
                <a:solidFill>
                  <a:schemeClr val="tx1"/>
                </a:solidFill>
              </a:rPr>
              <a:t>datos</a:t>
            </a:r>
            <a:r>
              <a:rPr lang="en-US" sz="1500" dirty="0" smtClean="0">
                <a:solidFill>
                  <a:schemeClr val="tx1"/>
                </a:solidFill>
              </a:rPr>
              <a:t> </a:t>
            </a:r>
            <a:r>
              <a:rPr lang="en-US" sz="1500" dirty="0">
                <a:solidFill>
                  <a:schemeClr val="tx1"/>
                </a:solidFill>
              </a:rPr>
              <a:t>de cada orden y su autorización.</a:t>
            </a:r>
            <a:endParaRPr lang="en-US" sz="1500" dirty="0"/>
          </a:p>
        </p:txBody>
      </p:sp>
      <p:sp>
        <p:nvSpPr>
          <p:cNvPr id="9" name="eje_card_1"/>
          <p:cNvSpPr/>
          <p:nvPr/>
        </p:nvSpPr>
        <p:spPr>
          <a:xfrm>
            <a:off x="4297680" y="1645920"/>
            <a:ext cx="3474720" cy="4206240"/>
          </a:xfrm>
          <a:prstGeom prst="roundRect">
            <a:avLst>
              <a:gd name="adj" fmla="val 3158"/>
            </a:avLst>
          </a:prstGeom>
          <a:solidFill>
            <a:srgbClr val="EEF2F9"/>
          </a:solidFill>
          <a:ln w="12700">
            <a:solidFill>
              <a:srgbClr val="EEF2F9"/>
            </a:solidFill>
            <a:prstDash val="solid"/>
          </a:ln>
          <a:effectLst>
            <a:outerShdw blurRad="101600" dist="25400" dir="5400000" algn="bl" rotWithShape="0">
              <a:srgbClr val="1C3566">
                <a:alpha val="15000"/>
              </a:srgbClr>
            </a:outerShdw>
          </a:effectLst>
        </p:spPr>
      </p:sp>
      <p:sp>
        <p:nvSpPr>
          <p:cNvPr id="10" name="eje_1_circ"/>
          <p:cNvSpPr/>
          <p:nvPr/>
        </p:nvSpPr>
        <p:spPr>
          <a:xfrm>
            <a:off x="4663440" y="1965960"/>
            <a:ext cx="914400" cy="914400"/>
          </a:xfrm>
          <a:prstGeom prst="ellipse">
            <a:avLst/>
          </a:prstGeom>
          <a:solidFill>
            <a:srgbClr val="F58634"/>
          </a:solidFill>
          <a:ln w="12700">
            <a:solidFill>
              <a:srgbClr val="F58634"/>
            </a:solidFill>
            <a:prstDash val="solid"/>
          </a:ln>
        </p:spPr>
      </p:sp>
      <p:pic>
        <p:nvPicPr>
          <p:cNvPr id="11" name="eje_1_icon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1184" y="2203704"/>
            <a:ext cx="438912" cy="438912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6492240" y="2011680"/>
            <a:ext cx="1005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4000" b="1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4000" dirty="0"/>
          </a:p>
        </p:txBody>
      </p:sp>
      <p:sp>
        <p:nvSpPr>
          <p:cNvPr id="13" name="Text 9"/>
          <p:cNvSpPr txBox="1"/>
          <p:nvPr/>
        </p:nvSpPr>
        <p:spPr>
          <a:xfrm>
            <a:off x="4663440" y="320040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chemeClr val="tx2"/>
                </a:solidFill>
              </a:rPr>
              <a:t>Proceso de facturación</a:t>
            </a:r>
            <a:endParaRPr lang="en-US" sz="2200" dirty="0"/>
          </a:p>
        </p:txBody>
      </p:sp>
      <p:sp>
        <p:nvSpPr>
          <p:cNvPr id="14" name="Text 10"/>
          <p:cNvSpPr txBox="1"/>
          <p:nvPr/>
        </p:nvSpPr>
        <p:spPr>
          <a:xfrm>
            <a:off x="4663440" y="4132556"/>
            <a:ext cx="2743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chemeClr val="tx1"/>
                </a:solidFill>
              </a:rPr>
              <a:t>Qué pasa con sus órdenes desde que llegan hasta la liquidación.</a:t>
            </a:r>
            <a:endParaRPr lang="en-US" sz="1500" dirty="0"/>
          </a:p>
        </p:txBody>
      </p:sp>
      <p:sp>
        <p:nvSpPr>
          <p:cNvPr id="15" name="eje_card_2"/>
          <p:cNvSpPr/>
          <p:nvPr/>
        </p:nvSpPr>
        <p:spPr>
          <a:xfrm>
            <a:off x="8046720" y="1645920"/>
            <a:ext cx="3474720" cy="4206240"/>
          </a:xfrm>
          <a:prstGeom prst="roundRect">
            <a:avLst>
              <a:gd name="adj" fmla="val 3158"/>
            </a:avLst>
          </a:prstGeom>
          <a:solidFill>
            <a:srgbClr val="EEF2F9"/>
          </a:solidFill>
          <a:ln w="12700">
            <a:solidFill>
              <a:srgbClr val="EEF2F9"/>
            </a:solidFill>
            <a:prstDash val="solid"/>
          </a:ln>
          <a:effectLst>
            <a:outerShdw blurRad="101600" dist="25400" dir="5400000" algn="bl" rotWithShape="0">
              <a:srgbClr val="1C3566">
                <a:alpha val="15000"/>
              </a:srgbClr>
            </a:outerShdw>
          </a:effectLst>
        </p:spPr>
      </p:sp>
      <p:sp>
        <p:nvSpPr>
          <p:cNvPr id="16" name="eje_2_circ"/>
          <p:cNvSpPr/>
          <p:nvPr/>
        </p:nvSpPr>
        <p:spPr>
          <a:xfrm>
            <a:off x="8412480" y="1965960"/>
            <a:ext cx="914400" cy="914400"/>
          </a:xfrm>
          <a:prstGeom prst="ellipse">
            <a:avLst/>
          </a:prstGeom>
          <a:solidFill>
            <a:srgbClr val="2E5497"/>
          </a:solidFill>
          <a:ln w="12700">
            <a:solidFill>
              <a:srgbClr val="2E5497"/>
            </a:solidFill>
            <a:prstDash val="solid"/>
          </a:ln>
        </p:spPr>
      </p:sp>
      <p:pic>
        <p:nvPicPr>
          <p:cNvPr id="17" name="eje_2_icon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50224" y="2203704"/>
            <a:ext cx="438912" cy="438912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10241280" y="2011680"/>
            <a:ext cx="1005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4000" b="1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4000" dirty="0"/>
          </a:p>
        </p:txBody>
      </p:sp>
      <p:sp>
        <p:nvSpPr>
          <p:cNvPr id="19" name="Text 14"/>
          <p:cNvSpPr txBox="1"/>
          <p:nvPr/>
        </p:nvSpPr>
        <p:spPr>
          <a:xfrm>
            <a:off x="8412480" y="320040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chemeClr val="tx2"/>
                </a:solidFill>
              </a:rPr>
              <a:t>Capitados: PAMI y OSEP</a:t>
            </a:r>
            <a:endParaRPr lang="en-US" sz="2200" dirty="0"/>
          </a:p>
        </p:txBody>
      </p:sp>
      <p:sp>
        <p:nvSpPr>
          <p:cNvPr id="20" name="Text 15"/>
          <p:cNvSpPr txBox="1"/>
          <p:nvPr/>
        </p:nvSpPr>
        <p:spPr>
          <a:xfrm>
            <a:off x="8412480" y="4132556"/>
            <a:ext cx="2743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chemeClr val="tx1"/>
                </a:solidFill>
              </a:rPr>
              <a:t>Cómo funcionan estos convenios y su calendario propio.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731520" y="1463040"/>
            <a:ext cx="3657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9600" b="1" dirty="0">
                <a:solidFill>
                  <a:schemeClr val="accent2"/>
                </a:solidFill>
              </a:rPr>
              <a:t>01</a:t>
            </a:r>
            <a:endParaRPr lang="en-US" sz="96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731520" y="3017520"/>
            <a:ext cx="7772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bg1"/>
                </a:solidFill>
              </a:rPr>
              <a:t>Presentación de órdenes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731520" y="411480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 err="1" smtClean="0">
                <a:solidFill>
                  <a:schemeClr val="accent4"/>
                </a:solidFill>
              </a:rPr>
              <a:t>Cuándo</a:t>
            </a:r>
            <a:r>
              <a:rPr lang="en-US" sz="2000" dirty="0" smtClean="0">
                <a:solidFill>
                  <a:schemeClr val="accent4"/>
                </a:solidFill>
              </a:rPr>
              <a:t> y </a:t>
            </a:r>
            <a:r>
              <a:rPr lang="en-US" sz="2000" dirty="0" err="1" smtClean="0">
                <a:solidFill>
                  <a:schemeClr val="accent4"/>
                </a:solidFill>
              </a:rPr>
              <a:t>cómo</a:t>
            </a:r>
            <a:r>
              <a:rPr lang="en-US" sz="2000" dirty="0" smtClean="0">
                <a:solidFill>
                  <a:schemeClr val="accent4"/>
                </a:solidFill>
              </a:rPr>
              <a:t> se </a:t>
            </a:r>
            <a:r>
              <a:rPr lang="en-US" sz="2000" dirty="0" err="1" smtClean="0">
                <a:solidFill>
                  <a:schemeClr val="accent4"/>
                </a:solidFill>
              </a:rPr>
              <a:t>presentan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tx2"/>
                </a:solidFill>
              </a:rPr>
              <a:t>Fechas de presentación obligatorias</a:t>
            </a:r>
            <a:endParaRPr lang="en-US" sz="3400" dirty="0"/>
          </a:p>
        </p:txBody>
      </p:sp>
      <p:sp>
        <p:nvSpPr>
          <p:cNvPr id="3" name="fecha_card_0"/>
          <p:cNvSpPr/>
          <p:nvPr/>
        </p:nvSpPr>
        <p:spPr>
          <a:xfrm>
            <a:off x="548640" y="1463040"/>
            <a:ext cx="6766560" cy="1600200"/>
          </a:xfrm>
          <a:prstGeom prst="roundRect">
            <a:avLst>
              <a:gd name="adj" fmla="val 6857"/>
            </a:avLst>
          </a:prstGeom>
          <a:solidFill>
            <a:srgbClr val="EEF2F9"/>
          </a:solidFill>
          <a:ln w="12700">
            <a:solidFill>
              <a:srgbClr val="EEF2F9"/>
            </a:solidFill>
            <a:prstDash val="solid"/>
          </a:ln>
          <a:effectLst>
            <a:outerShdw blurRad="101600" dist="25400" dir="5400000" algn="bl" rotWithShape="0">
              <a:srgbClr val="1C3566">
                <a:alpha val="15000"/>
              </a:srgbClr>
            </a:outerShdw>
          </a:effectLst>
        </p:spPr>
      </p:sp>
      <p:sp>
        <p:nvSpPr>
          <p:cNvPr id="4" name="fecha_badge_0"/>
          <p:cNvSpPr/>
          <p:nvPr/>
        </p:nvSpPr>
        <p:spPr>
          <a:xfrm>
            <a:off x="731520" y="1645920"/>
            <a:ext cx="1828800" cy="1234440"/>
          </a:xfrm>
          <a:prstGeom prst="roundRect">
            <a:avLst>
              <a:gd name="adj" fmla="val 7407"/>
            </a:avLst>
          </a:prstGeom>
          <a:solidFill>
            <a:srgbClr val="2E5497"/>
          </a:solidFill>
          <a:ln w="12700">
            <a:solidFill>
              <a:srgbClr val="2E5497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737360"/>
            <a:ext cx="1828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chemeClr val="bg1"/>
                </a:solidFill>
              </a:rPr>
              <a:t>17 y 18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3774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bg1"/>
                </a:solidFill>
              </a:rPr>
              <a:t>de cada mes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2834640" y="1793275"/>
            <a:ext cx="4297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>
              <a:lnSpc>
                <a:spcPct val="150000"/>
              </a:lnSpc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en-US" sz="1800" b="1" dirty="0" err="1" smtClean="0">
                <a:solidFill>
                  <a:schemeClr val="tx2"/>
                </a:solidFill>
              </a:rPr>
              <a:t>Mutuales</a:t>
            </a:r>
            <a:r>
              <a:rPr lang="en-US" sz="1800" b="1" dirty="0" smtClean="0">
                <a:solidFill>
                  <a:schemeClr val="tx2"/>
                </a:solidFill>
              </a:rPr>
              <a:t> </a:t>
            </a:r>
            <a:r>
              <a:rPr lang="en-US" sz="1800" b="1" dirty="0" err="1" smtClean="0">
                <a:solidFill>
                  <a:schemeClr val="tx2"/>
                </a:solidFill>
              </a:rPr>
              <a:t>Generales</a:t>
            </a:r>
            <a:r>
              <a:rPr lang="en-US" sz="1800" b="1" dirty="0" smtClean="0">
                <a:solidFill>
                  <a:schemeClr val="tx2"/>
                </a:solidFill>
              </a:rPr>
              <a:t> </a:t>
            </a:r>
            <a:r>
              <a:rPr lang="en-US" sz="1500" dirty="0" smtClean="0"/>
              <a:t>(</a:t>
            </a:r>
            <a:r>
              <a:rPr lang="en-US" sz="1500" dirty="0" err="1"/>
              <a:t>prácticas</a:t>
            </a:r>
            <a:r>
              <a:rPr lang="en-US" sz="1500" dirty="0"/>
              <a:t> </a:t>
            </a:r>
            <a:r>
              <a:rPr lang="en-US" sz="1500" dirty="0" smtClean="0"/>
              <a:t>de 17-17)</a:t>
            </a:r>
            <a:endParaRPr lang="en-US" sz="1500" dirty="0"/>
          </a:p>
          <a:p>
            <a:pPr marL="285750" indent="-285750">
              <a:lnSpc>
                <a:spcPct val="150000"/>
              </a:lnSpc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en-US" b="1" dirty="0" smtClean="0">
                <a:solidFill>
                  <a:schemeClr val="tx2"/>
                </a:solidFill>
              </a:rPr>
              <a:t>1ª </a:t>
            </a:r>
            <a:r>
              <a:rPr lang="en-US" b="1" dirty="0">
                <a:solidFill>
                  <a:schemeClr val="tx2"/>
                </a:solidFill>
              </a:rPr>
              <a:t>presentación de PAMI y OSEP </a:t>
            </a:r>
            <a:endParaRPr lang="en-US" b="1" dirty="0" smtClean="0">
              <a:solidFill>
                <a:schemeClr val="tx2"/>
              </a:solidFill>
            </a:endParaRPr>
          </a:p>
          <a:p>
            <a:pPr marL="0" indent="0" algn="ctr">
              <a:lnSpc>
                <a:spcPct val="150000"/>
              </a:lnSpc>
              <a:spcAft>
                <a:spcPts val="400"/>
              </a:spcAft>
              <a:buNone/>
            </a:pPr>
            <a:r>
              <a:rPr lang="en-US" sz="1500" dirty="0" smtClean="0">
                <a:solidFill>
                  <a:schemeClr val="tx1"/>
                </a:solidFill>
              </a:rPr>
              <a:t>(</a:t>
            </a:r>
            <a:r>
              <a:rPr lang="en-US" sz="1500" dirty="0" err="1" smtClean="0">
                <a:solidFill>
                  <a:schemeClr val="tx1"/>
                </a:solidFill>
              </a:rPr>
              <a:t>prácticas</a:t>
            </a:r>
            <a:r>
              <a:rPr lang="en-US" sz="1500" dirty="0" smtClean="0">
                <a:solidFill>
                  <a:schemeClr val="tx1"/>
                </a:solidFill>
              </a:rPr>
              <a:t> del 1-17)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5760720" y="1591294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b="1" kern="0" spc="100" dirty="0">
                <a:solidFill>
                  <a:schemeClr val="accent2">
                    <a:lumMod val="75000"/>
                  </a:schemeClr>
                </a:solidFill>
              </a:rPr>
              <a:t>OBLIGATORIA</a:t>
            </a:r>
            <a:endParaRPr lang="en-US" sz="1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fecha_card_1"/>
          <p:cNvSpPr/>
          <p:nvPr/>
        </p:nvSpPr>
        <p:spPr>
          <a:xfrm>
            <a:off x="548640" y="3291840"/>
            <a:ext cx="6766560" cy="1600200"/>
          </a:xfrm>
          <a:prstGeom prst="roundRect">
            <a:avLst>
              <a:gd name="adj" fmla="val 6857"/>
            </a:avLst>
          </a:prstGeom>
          <a:solidFill>
            <a:srgbClr val="EEF2F9"/>
          </a:solidFill>
          <a:ln w="12700">
            <a:solidFill>
              <a:srgbClr val="EEF2F9"/>
            </a:solidFill>
            <a:prstDash val="solid"/>
          </a:ln>
          <a:effectLst>
            <a:outerShdw blurRad="101600" dist="25400" dir="5400000" algn="bl" rotWithShape="0">
              <a:srgbClr val="1C3566">
                <a:alpha val="15000"/>
              </a:srgbClr>
            </a:outerShdw>
          </a:effectLst>
        </p:spPr>
      </p:sp>
      <p:sp>
        <p:nvSpPr>
          <p:cNvPr id="10" name="fecha_badge_1"/>
          <p:cNvSpPr/>
          <p:nvPr/>
        </p:nvSpPr>
        <p:spPr>
          <a:xfrm>
            <a:off x="731520" y="3474720"/>
            <a:ext cx="1828800" cy="1234440"/>
          </a:xfrm>
          <a:prstGeom prst="roundRect">
            <a:avLst>
              <a:gd name="adj" fmla="val 7407"/>
            </a:avLst>
          </a:prstGeom>
          <a:solidFill>
            <a:srgbClr val="F58634"/>
          </a:solidFill>
          <a:ln w="12700">
            <a:solidFill>
              <a:srgbClr val="F58634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31520" y="3566160"/>
            <a:ext cx="1828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chemeClr val="bg1"/>
                </a:solidFill>
              </a:rPr>
              <a:t>1 y 2</a:t>
            </a:r>
            <a:endParaRPr lang="en-US" sz="3200" dirty="0"/>
          </a:p>
        </p:txBody>
      </p:sp>
      <p:sp>
        <p:nvSpPr>
          <p:cNvPr id="12" name="Text 10"/>
          <p:cNvSpPr txBox="1"/>
          <p:nvPr/>
        </p:nvSpPr>
        <p:spPr>
          <a:xfrm>
            <a:off x="731520" y="42062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bg1"/>
                </a:solidFill>
              </a:rPr>
              <a:t>de cada mes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2834640" y="3566160"/>
            <a:ext cx="4297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2ª presentación de PAMI y OSEP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Corresponde al mes pasado (prácticas hasta el 30/31)</a:t>
            </a:r>
            <a:endParaRPr lang="en-US" sz="1500" dirty="0"/>
          </a:p>
        </p:txBody>
      </p:sp>
      <p:sp>
        <p:nvSpPr>
          <p:cNvPr id="15" name="modalidad_card"/>
          <p:cNvSpPr/>
          <p:nvPr/>
        </p:nvSpPr>
        <p:spPr>
          <a:xfrm>
            <a:off x="7680960" y="1463040"/>
            <a:ext cx="3931920" cy="3429000"/>
          </a:xfrm>
          <a:prstGeom prst="roundRect">
            <a:avLst>
              <a:gd name="adj" fmla="val 3200"/>
            </a:avLst>
          </a:prstGeom>
          <a:solidFill>
            <a:srgbClr val="1C3566"/>
          </a:solidFill>
          <a:ln w="12700">
            <a:solidFill>
              <a:srgbClr val="1C3566"/>
            </a:solidFill>
            <a:prstDash val="solid"/>
          </a:ln>
          <a:effectLst>
            <a:outerShdw blurRad="101600" dist="25400" dir="5400000" algn="bl" rotWithShape="0">
              <a:srgbClr val="1C3566">
                <a:alpha val="15000"/>
              </a:srgbClr>
            </a:outerShdw>
          </a:effectLst>
        </p:spPr>
      </p:sp>
      <p:sp>
        <p:nvSpPr>
          <p:cNvPr id="16" name="sobre_circ"/>
          <p:cNvSpPr/>
          <p:nvPr/>
        </p:nvSpPr>
        <p:spPr>
          <a:xfrm>
            <a:off x="7955280" y="1737360"/>
            <a:ext cx="731520" cy="731520"/>
          </a:xfrm>
          <a:prstGeom prst="ellipse">
            <a:avLst/>
          </a:prstGeom>
          <a:solidFill>
            <a:srgbClr val="F58634"/>
          </a:solidFill>
          <a:ln w="12700">
            <a:solidFill>
              <a:srgbClr val="F58634"/>
            </a:solidFill>
            <a:prstDash val="solid"/>
          </a:ln>
        </p:spPr>
      </p:sp>
      <p:pic>
        <p:nvPicPr>
          <p:cNvPr id="17" name="sobre_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5475" y="1927555"/>
            <a:ext cx="351130" cy="351130"/>
          </a:xfrm>
          <a:prstGeom prst="rect">
            <a:avLst/>
          </a:prstGeom>
        </p:spPr>
      </p:pic>
      <p:sp>
        <p:nvSpPr>
          <p:cNvPr id="18" name="Text 15"/>
          <p:cNvSpPr txBox="1"/>
          <p:nvPr/>
        </p:nvSpPr>
        <p:spPr>
          <a:xfrm>
            <a:off x="8869680" y="182880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bg1"/>
                </a:solidFill>
              </a:rPr>
              <a:t>Modalidad</a:t>
            </a:r>
            <a:endParaRPr lang="en-US" sz="2000" dirty="0"/>
          </a:p>
        </p:txBody>
      </p:sp>
      <p:sp>
        <p:nvSpPr>
          <p:cNvPr id="19" name="Text 16"/>
          <p:cNvSpPr txBox="1"/>
          <p:nvPr/>
        </p:nvSpPr>
        <p:spPr>
          <a:xfrm>
            <a:off x="8001000" y="2651760"/>
            <a:ext cx="33832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200000"/>
              </a:lnSpc>
              <a:spcAft>
                <a:spcPts val="800"/>
              </a:spcAft>
              <a:buSzPct val="100000"/>
              <a:buChar char="•"/>
            </a:pPr>
            <a:r>
              <a:rPr lang="en-US" sz="1500" dirty="0" err="1" smtClean="0">
                <a:solidFill>
                  <a:schemeClr val="bg1"/>
                </a:solidFill>
              </a:rPr>
              <a:t>Presencial</a:t>
            </a:r>
            <a:endParaRPr lang="en-US" sz="1500" dirty="0" smtClean="0">
              <a:solidFill>
                <a:schemeClr val="bg1"/>
              </a:solidFill>
            </a:endParaRPr>
          </a:p>
          <a:p>
            <a:pPr marL="342900" indent="-342900">
              <a:lnSpc>
                <a:spcPct val="200000"/>
              </a:lnSpc>
              <a:spcAft>
                <a:spcPts val="800"/>
              </a:spcAft>
              <a:buSzPct val="100000"/>
              <a:buChar char="•"/>
            </a:pPr>
            <a:r>
              <a:rPr lang="en-US" sz="1500" dirty="0" err="1" smtClean="0">
                <a:solidFill>
                  <a:schemeClr val="bg1"/>
                </a:solidFill>
              </a:rPr>
              <a:t>En</a:t>
            </a:r>
            <a:r>
              <a:rPr lang="en-US" sz="1500" dirty="0" smtClean="0">
                <a:solidFill>
                  <a:schemeClr val="bg1"/>
                </a:solidFill>
              </a:rPr>
              <a:t> </a:t>
            </a:r>
            <a:r>
              <a:rPr lang="en-US" sz="1500" dirty="0">
                <a:solidFill>
                  <a:schemeClr val="bg1"/>
                </a:solidFill>
              </a:rPr>
              <a:t>sobre cerrado, acompañado de la planilla del </a:t>
            </a:r>
            <a:r>
              <a:rPr lang="en-US" sz="1500" dirty="0" err="1" smtClean="0">
                <a:solidFill>
                  <a:schemeClr val="bg1"/>
                </a:solidFill>
              </a:rPr>
              <a:t>laboratorio</a:t>
            </a:r>
            <a:r>
              <a:rPr lang="en-US" sz="1500" dirty="0" smtClean="0">
                <a:solidFill>
                  <a:schemeClr val="bg1"/>
                </a:solidFill>
              </a:rPr>
              <a:t>.</a:t>
            </a:r>
            <a:r>
              <a:rPr lang="en-US" sz="1500" dirty="0" smtClean="0"/>
              <a:t>. 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2560320" y="5572139"/>
            <a:ext cx="454371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i="1" dirty="0">
                <a:solidFill>
                  <a:schemeClr val="tx2">
                    <a:lumMod val="50000"/>
                  </a:schemeClr>
                </a:solidFill>
              </a:rPr>
              <a:t>Consejo: revise orden por orden antes de cerrar el sobre.</a:t>
            </a:r>
            <a:endParaRPr lang="en-US" sz="15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  <p:sp>
        <p:nvSpPr>
          <p:cNvPr id="22" name="Text 6"/>
          <p:cNvSpPr txBox="1"/>
          <p:nvPr/>
        </p:nvSpPr>
        <p:spPr>
          <a:xfrm>
            <a:off x="5760720" y="3423902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b="1" kern="0" spc="100" dirty="0">
                <a:solidFill>
                  <a:schemeClr val="accent2">
                    <a:lumMod val="75000"/>
                  </a:schemeClr>
                </a:solidFill>
              </a:rPr>
              <a:t>OBLIGATORIA</a:t>
            </a:r>
            <a:endParaRPr lang="en-US" sz="1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3" name="os_1_4.79_circ"/>
          <p:cNvSpPr/>
          <p:nvPr/>
        </p:nvSpPr>
        <p:spPr>
          <a:xfrm>
            <a:off x="1408920" y="5450876"/>
            <a:ext cx="693809" cy="621449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2700">
            <a:solidFill>
              <a:schemeClr val="tx2">
                <a:lumMod val="50000"/>
              </a:schemeClr>
            </a:solidFill>
            <a:prstDash val="solid"/>
          </a:ln>
        </p:spPr>
      </p:sp>
      <p:pic>
        <p:nvPicPr>
          <p:cNvPr id="24" name="os_1_4.79_icon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6428" y="5572139"/>
            <a:ext cx="333028" cy="3330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330697-6539-76E0-F9AD-C0B512B6CEE8}"/>
              </a:ext>
            </a:extLst>
          </p:cNvPr>
          <p:cNvSpPr>
            <a:spLocks noGrp="1"/>
          </p:cNvSpPr>
          <p:nvPr>
            <p:ph type="title" idx="100"/>
          </p:nvPr>
        </p:nvSpPr>
        <p:spPr/>
        <p:txBody>
          <a:bodyPr/>
          <a:lstStyle/>
          <a:p>
            <a:r>
              <a:rPr lang="es-ES" dirty="0"/>
              <a:t>Planilla de recuento de órdenes</a:t>
            </a:r>
            <a:endParaRPr lang="es-AR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640" y="1353166"/>
            <a:ext cx="6780457" cy="2154854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548640" y="3889760"/>
            <a:ext cx="11019778" cy="17113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" dirty="0"/>
              <a:t>• Recuento por RP: se cuenta orden por orden, independientemente de si el afiliado se repite.</a:t>
            </a:r>
          </a:p>
          <a:p>
            <a:pPr>
              <a:lnSpc>
                <a:spcPct val="150000"/>
              </a:lnSpc>
            </a:pPr>
            <a:r>
              <a:rPr lang="es-ES" dirty="0"/>
              <a:t>• Recuento por paciente: contar por cada afiliado, por ejemplo: si un paciente presenta 3 órdenes, contar como 1.</a:t>
            </a:r>
          </a:p>
          <a:p>
            <a:pPr>
              <a:lnSpc>
                <a:spcPct val="150000"/>
              </a:lnSpc>
            </a:pPr>
            <a:r>
              <a:rPr lang="es-ES" dirty="0"/>
              <a:t>• Recuento por autorización: Contar por cantidad de transacciones, es decir, si una misma orden contiene 2 autorizaciones, se cuenta como 2 (se facturará sólo un acto bioquímico por día y paciente).</a:t>
            </a:r>
          </a:p>
        </p:txBody>
      </p:sp>
    </p:spTree>
    <p:extLst>
      <p:ext uri="{BB962C8B-B14F-4D97-AF65-F5344CB8AC3E}">
        <p14:creationId xmlns:p14="http://schemas.microsoft.com/office/powerpoint/2010/main" val="125549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330697-6539-76E0-F9AD-C0B512B6CEE8}"/>
              </a:ext>
            </a:extLst>
          </p:cNvPr>
          <p:cNvSpPr>
            <a:spLocks noGrp="1"/>
          </p:cNvSpPr>
          <p:nvPr>
            <p:ph type="title" idx="100"/>
          </p:nvPr>
        </p:nvSpPr>
        <p:spPr/>
        <p:txBody>
          <a:bodyPr/>
          <a:lstStyle/>
          <a:p>
            <a:r>
              <a:rPr lang="es-ES" dirty="0"/>
              <a:t>Planilla de recuento de órdenes</a:t>
            </a:r>
            <a:endParaRPr lang="es-AR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b="85365"/>
          <a:stretch/>
        </p:blipFill>
        <p:spPr>
          <a:xfrm>
            <a:off x="1876689" y="1640157"/>
            <a:ext cx="7657847" cy="69467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t="62640"/>
          <a:stretch/>
        </p:blipFill>
        <p:spPr>
          <a:xfrm>
            <a:off x="1876689" y="2334835"/>
            <a:ext cx="7657847" cy="1773323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2821323" y="4670995"/>
            <a:ext cx="110197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dirty="0" smtClean="0"/>
              <a:t>Gravado = Voluntario = Adherente</a:t>
            </a:r>
            <a:endParaRPr lang="es-ES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dirty="0" smtClean="0"/>
              <a:t>No Gravado = Obligatorio = No adherente </a:t>
            </a:r>
            <a:r>
              <a:rPr lang="es-ES" smtClean="0"/>
              <a:t>= </a:t>
            </a:r>
            <a:r>
              <a:rPr lang="es-ES" smtClean="0"/>
              <a:t>Exento</a:t>
            </a: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20816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tx2"/>
                </a:solidFill>
              </a:rPr>
              <a:t>¿Qué debe tener cada orden?</a:t>
            </a:r>
            <a:endParaRPr lang="en-US" sz="3400" dirty="0"/>
          </a:p>
        </p:txBody>
      </p:sp>
      <p:sp>
        <p:nvSpPr>
          <p:cNvPr id="3" name="orden_mock"/>
          <p:cNvSpPr/>
          <p:nvPr/>
        </p:nvSpPr>
        <p:spPr>
          <a:xfrm>
            <a:off x="1303245" y="1220628"/>
            <a:ext cx="4121014" cy="4153465"/>
          </a:xfrm>
          <a:prstGeom prst="roundRect">
            <a:avLst>
              <a:gd name="adj" fmla="val 26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1C3566">
                <a:alpha val="15000"/>
              </a:srgbClr>
            </a:outerShdw>
          </a:effectLst>
        </p:spPr>
      </p:sp>
      <p:sp>
        <p:nvSpPr>
          <p:cNvPr id="4" name="orden_border"/>
          <p:cNvSpPr/>
          <p:nvPr/>
        </p:nvSpPr>
        <p:spPr>
          <a:xfrm>
            <a:off x="1303245" y="1229552"/>
            <a:ext cx="4121014" cy="4144541"/>
          </a:xfrm>
          <a:prstGeom prst="roundRect">
            <a:avLst>
              <a:gd name="adj" fmla="val 2609"/>
            </a:avLst>
          </a:prstGeom>
          <a:solidFill>
            <a:srgbClr val="FFFFFF">
              <a:alpha val="0"/>
            </a:srgbClr>
          </a:solidFill>
          <a:ln w="19050">
            <a:solidFill>
              <a:srgbClr val="DCE4F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577565" y="141243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3"/>
                </a:solidFill>
              </a:rPr>
              <a:t>ORDEN (RP)</a:t>
            </a:r>
            <a:endParaRPr lang="en-US" sz="1100" dirty="0"/>
          </a:p>
        </p:txBody>
      </p:sp>
      <p:sp>
        <p:nvSpPr>
          <p:cNvPr id="6" name="nro_aut"/>
          <p:cNvSpPr/>
          <p:nvPr/>
        </p:nvSpPr>
        <p:spPr>
          <a:xfrm>
            <a:off x="3634965" y="1379807"/>
            <a:ext cx="1645920" cy="685800"/>
          </a:xfrm>
          <a:prstGeom prst="roundRect">
            <a:avLst>
              <a:gd name="adj" fmla="val 8000"/>
            </a:avLst>
          </a:prstGeom>
          <a:solidFill>
            <a:srgbClr val="FDE6D4"/>
          </a:solidFill>
          <a:ln w="19050">
            <a:solidFill>
              <a:srgbClr val="F58634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726405" y="1458152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tx2"/>
                </a:solidFill>
              </a:rPr>
              <a:t>Nº de autorización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577565" y="1823912"/>
            <a:ext cx="2103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Nombre del afiliado</a:t>
            </a:r>
            <a:endParaRPr lang="en-US" sz="14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Convenio</a:t>
            </a:r>
            <a:endParaRPr lang="en-US" sz="14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Nº de afiliado</a:t>
            </a:r>
            <a:endParaRPr lang="en-US" sz="1400" dirty="0"/>
          </a:p>
        </p:txBody>
      </p:sp>
      <p:sp>
        <p:nvSpPr>
          <p:cNvPr id="9" name="linea_0"/>
          <p:cNvSpPr/>
          <p:nvPr/>
        </p:nvSpPr>
        <p:spPr>
          <a:xfrm>
            <a:off x="2217645" y="3104072"/>
            <a:ext cx="2377440" cy="0"/>
          </a:xfrm>
          <a:prstGeom prst="line">
            <a:avLst/>
          </a:prstGeom>
          <a:noFill/>
          <a:ln w="25400">
            <a:solidFill>
              <a:srgbClr val="DCE4F2"/>
            </a:solidFill>
            <a:prstDash val="solid"/>
          </a:ln>
        </p:spPr>
      </p:sp>
      <p:sp>
        <p:nvSpPr>
          <p:cNvPr id="10" name="linea_1"/>
          <p:cNvSpPr/>
          <p:nvPr/>
        </p:nvSpPr>
        <p:spPr>
          <a:xfrm>
            <a:off x="2217645" y="3378392"/>
            <a:ext cx="2377440" cy="0"/>
          </a:xfrm>
          <a:prstGeom prst="line">
            <a:avLst/>
          </a:prstGeom>
          <a:noFill/>
          <a:ln w="25400">
            <a:solidFill>
              <a:srgbClr val="DCE4F2"/>
            </a:solidFill>
            <a:prstDash val="solid"/>
          </a:ln>
        </p:spPr>
      </p:sp>
      <p:sp>
        <p:nvSpPr>
          <p:cNvPr id="11" name="linea_2"/>
          <p:cNvSpPr/>
          <p:nvPr/>
        </p:nvSpPr>
        <p:spPr>
          <a:xfrm>
            <a:off x="2217645" y="3652712"/>
            <a:ext cx="2377440" cy="0"/>
          </a:xfrm>
          <a:prstGeom prst="line">
            <a:avLst/>
          </a:prstGeom>
          <a:noFill/>
          <a:ln w="25400">
            <a:solidFill>
              <a:srgbClr val="DCE4F2"/>
            </a:solidFill>
            <a:prstDash val="solid"/>
          </a:ln>
        </p:spPr>
      </p:sp>
      <p:sp>
        <p:nvSpPr>
          <p:cNvPr id="12" name="linea_3"/>
          <p:cNvSpPr/>
          <p:nvPr/>
        </p:nvSpPr>
        <p:spPr>
          <a:xfrm>
            <a:off x="2217645" y="3927032"/>
            <a:ext cx="2377440" cy="0"/>
          </a:xfrm>
          <a:prstGeom prst="line">
            <a:avLst/>
          </a:prstGeom>
          <a:noFill/>
          <a:ln w="25400">
            <a:solidFill>
              <a:srgbClr val="DCE4F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2217645" y="4201352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chemeClr val="accent3"/>
                </a:solidFill>
              </a:rPr>
              <a:t>Prácticas solicitadas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1531845" y="4483703"/>
            <a:ext cx="3749040" cy="7547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Fecha</a:t>
            </a:r>
            <a:endParaRPr lang="en-US" sz="14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Diagnóstico</a:t>
            </a:r>
            <a:endParaRPr lang="en-US" sz="14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Firma y sello del médico (legible)</a:t>
            </a:r>
            <a:endParaRPr lang="en-US" sz="1400" dirty="0"/>
          </a:p>
        </p:txBody>
      </p:sp>
      <p:sp>
        <p:nvSpPr>
          <p:cNvPr id="2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  <p:sp>
        <p:nvSpPr>
          <p:cNvPr id="31" name="orden_mock"/>
          <p:cNvSpPr/>
          <p:nvPr/>
        </p:nvSpPr>
        <p:spPr>
          <a:xfrm>
            <a:off x="6338659" y="1237343"/>
            <a:ext cx="4121014" cy="4153465"/>
          </a:xfrm>
          <a:prstGeom prst="roundRect">
            <a:avLst>
              <a:gd name="adj" fmla="val 26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1C3566">
                <a:alpha val="15000"/>
              </a:srgbClr>
            </a:outerShdw>
          </a:effectLst>
        </p:spPr>
      </p:sp>
      <p:sp>
        <p:nvSpPr>
          <p:cNvPr id="32" name="orden_border"/>
          <p:cNvSpPr/>
          <p:nvPr/>
        </p:nvSpPr>
        <p:spPr>
          <a:xfrm>
            <a:off x="6338659" y="1246267"/>
            <a:ext cx="4121014" cy="4144541"/>
          </a:xfrm>
          <a:prstGeom prst="roundRect">
            <a:avLst>
              <a:gd name="adj" fmla="val 2609"/>
            </a:avLst>
          </a:prstGeom>
          <a:solidFill>
            <a:srgbClr val="FFFFFF">
              <a:alpha val="0"/>
            </a:srgbClr>
          </a:solidFill>
          <a:ln w="19050">
            <a:solidFill>
              <a:srgbClr val="DCE4F2"/>
            </a:solidFill>
            <a:prstDash val="solid"/>
          </a:ln>
        </p:spPr>
      </p:sp>
      <p:sp>
        <p:nvSpPr>
          <p:cNvPr id="34" name="nro_aut"/>
          <p:cNvSpPr/>
          <p:nvPr/>
        </p:nvSpPr>
        <p:spPr>
          <a:xfrm>
            <a:off x="8670379" y="1396522"/>
            <a:ext cx="1645920" cy="685800"/>
          </a:xfrm>
          <a:prstGeom prst="roundRect">
            <a:avLst>
              <a:gd name="adj" fmla="val 8000"/>
            </a:avLst>
          </a:prstGeom>
          <a:solidFill>
            <a:srgbClr val="FDE6D4"/>
          </a:solidFill>
          <a:ln w="19050">
            <a:solidFill>
              <a:srgbClr val="F58634"/>
            </a:solidFill>
            <a:prstDash val="solid"/>
          </a:ln>
        </p:spPr>
      </p:sp>
      <p:sp>
        <p:nvSpPr>
          <p:cNvPr id="35" name="Text 5"/>
          <p:cNvSpPr txBox="1"/>
          <p:nvPr/>
        </p:nvSpPr>
        <p:spPr>
          <a:xfrm>
            <a:off x="8761819" y="1474867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tx2"/>
                </a:solidFill>
              </a:rPr>
              <a:t>Nº de autorización</a:t>
            </a:r>
            <a:endParaRPr lang="en-US" sz="1200" dirty="0"/>
          </a:p>
        </p:txBody>
      </p:sp>
      <p:sp>
        <p:nvSpPr>
          <p:cNvPr id="36" name="Text 6"/>
          <p:cNvSpPr txBox="1"/>
          <p:nvPr/>
        </p:nvSpPr>
        <p:spPr>
          <a:xfrm>
            <a:off x="7390219" y="2394791"/>
            <a:ext cx="2103120" cy="1990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400" dirty="0" smtClean="0"/>
              <a:t>Firma del </a:t>
            </a:r>
            <a:r>
              <a:rPr lang="en-US" sz="1400" dirty="0" err="1" smtClean="0"/>
              <a:t>afiliado</a:t>
            </a:r>
            <a:endParaRPr lang="en-US" sz="1400" dirty="0" smtClean="0"/>
          </a:p>
          <a:p>
            <a:pPr marL="0" indent="0">
              <a:spcAft>
                <a:spcPts val="300"/>
              </a:spcAft>
              <a:buNone/>
            </a:pPr>
            <a:r>
              <a:rPr lang="en-US" sz="1400" dirty="0" err="1" smtClean="0">
                <a:solidFill>
                  <a:schemeClr val="tx1"/>
                </a:solidFill>
              </a:rPr>
              <a:t>Nombre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>
                <a:solidFill>
                  <a:schemeClr val="tx1"/>
                </a:solidFill>
              </a:rPr>
              <a:t>del </a:t>
            </a:r>
            <a:r>
              <a:rPr lang="en-US" sz="1400" dirty="0" err="1" smtClean="0">
                <a:solidFill>
                  <a:schemeClr val="tx1"/>
                </a:solidFill>
              </a:rPr>
              <a:t>afiliado</a:t>
            </a:r>
            <a:endParaRPr lang="en-US" sz="1400" dirty="0" smtClean="0">
              <a:solidFill>
                <a:schemeClr val="tx1"/>
              </a:solidFill>
            </a:endParaRPr>
          </a:p>
          <a:p>
            <a:pPr marL="0" indent="0">
              <a:spcAft>
                <a:spcPts val="300"/>
              </a:spcAft>
              <a:buNone/>
            </a:pPr>
            <a:r>
              <a:rPr lang="en-US" sz="1400" dirty="0" smtClean="0"/>
              <a:t>DNI</a:t>
            </a:r>
            <a:endParaRPr lang="en-US" sz="14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Convenio</a:t>
            </a:r>
            <a:endParaRPr lang="en-US" sz="14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Nº de </a:t>
            </a:r>
            <a:r>
              <a:rPr lang="en-US" sz="1400" dirty="0" err="1" smtClean="0">
                <a:solidFill>
                  <a:schemeClr val="tx1"/>
                </a:solidFill>
              </a:rPr>
              <a:t>afiliado</a:t>
            </a:r>
            <a:endParaRPr lang="en-US" sz="14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400" dirty="0" smtClean="0"/>
              <a:t>IVA</a:t>
            </a:r>
          </a:p>
          <a:p>
            <a:pPr marL="0" indent="0">
              <a:spcAft>
                <a:spcPts val="300"/>
              </a:spcAft>
              <a:buNone/>
            </a:pPr>
            <a:r>
              <a:rPr lang="en-US" sz="1400" dirty="0" err="1" smtClean="0"/>
              <a:t>Fecha</a:t>
            </a:r>
            <a:r>
              <a:rPr lang="en-US" sz="1400" dirty="0" smtClean="0"/>
              <a:t> de </a:t>
            </a:r>
            <a:r>
              <a:rPr lang="en-US" sz="1400" dirty="0" err="1" smtClean="0"/>
              <a:t>realización</a:t>
            </a:r>
            <a:r>
              <a:rPr lang="en-US" sz="1400" dirty="0" smtClean="0"/>
              <a:t> </a:t>
            </a:r>
          </a:p>
          <a:p>
            <a:pPr marL="0" indent="0">
              <a:spcAft>
                <a:spcPts val="300"/>
              </a:spcAft>
              <a:buNone/>
            </a:pPr>
            <a:r>
              <a:rPr lang="en-US" sz="1400" dirty="0" smtClean="0"/>
              <a:t>Firma y </a:t>
            </a:r>
            <a:r>
              <a:rPr lang="en-US" sz="1400" dirty="0" err="1" smtClean="0"/>
              <a:t>sello</a:t>
            </a:r>
            <a:r>
              <a:rPr lang="en-US" sz="1400" dirty="0" smtClean="0"/>
              <a:t> del </a:t>
            </a:r>
            <a:r>
              <a:rPr lang="en-US" sz="1400" dirty="0" err="1" smtClean="0"/>
              <a:t>bioquímico</a:t>
            </a:r>
            <a:endParaRPr lang="en-US" sz="1400" dirty="0" smtClean="0"/>
          </a:p>
          <a:p>
            <a:pPr marL="0" indent="0">
              <a:spcAft>
                <a:spcPts val="300"/>
              </a:spcAft>
              <a:buNone/>
            </a:pPr>
            <a:endParaRPr lang="en-US" sz="1400" dirty="0" smtClean="0"/>
          </a:p>
          <a:p>
            <a:pPr marL="0" indent="0">
              <a:spcAft>
                <a:spcPts val="300"/>
              </a:spcAft>
              <a:buNone/>
            </a:pPr>
            <a:endParaRPr lang="en-US" sz="1400" dirty="0"/>
          </a:p>
        </p:txBody>
      </p:sp>
      <p:sp>
        <p:nvSpPr>
          <p:cNvPr id="37" name="linea_0"/>
          <p:cNvSpPr/>
          <p:nvPr/>
        </p:nvSpPr>
        <p:spPr>
          <a:xfrm>
            <a:off x="7253059" y="3104072"/>
            <a:ext cx="2377440" cy="0"/>
          </a:xfrm>
          <a:prstGeom prst="line">
            <a:avLst/>
          </a:prstGeom>
          <a:noFill/>
          <a:ln w="25400">
            <a:solidFill>
              <a:srgbClr val="DCE4F2"/>
            </a:solidFill>
            <a:prstDash val="solid"/>
          </a:ln>
        </p:spPr>
      </p:sp>
      <p:sp>
        <p:nvSpPr>
          <p:cNvPr id="38" name="linea_1"/>
          <p:cNvSpPr/>
          <p:nvPr/>
        </p:nvSpPr>
        <p:spPr>
          <a:xfrm>
            <a:off x="7282801" y="3378392"/>
            <a:ext cx="2377440" cy="0"/>
          </a:xfrm>
          <a:prstGeom prst="line">
            <a:avLst/>
          </a:prstGeom>
          <a:noFill/>
          <a:ln w="25400">
            <a:solidFill>
              <a:srgbClr val="DCE4F2"/>
            </a:solidFill>
            <a:prstDash val="solid"/>
          </a:ln>
        </p:spPr>
      </p:sp>
      <p:sp>
        <p:nvSpPr>
          <p:cNvPr id="39" name="linea_2"/>
          <p:cNvSpPr/>
          <p:nvPr/>
        </p:nvSpPr>
        <p:spPr>
          <a:xfrm>
            <a:off x="7282801" y="3589528"/>
            <a:ext cx="2377440" cy="0"/>
          </a:xfrm>
          <a:prstGeom prst="line">
            <a:avLst/>
          </a:prstGeom>
          <a:noFill/>
          <a:ln w="25400">
            <a:solidFill>
              <a:srgbClr val="DCE4F2"/>
            </a:solidFill>
            <a:prstDash val="solid"/>
          </a:ln>
        </p:spPr>
      </p:sp>
      <p:sp>
        <p:nvSpPr>
          <p:cNvPr id="40" name="linea_3"/>
          <p:cNvSpPr/>
          <p:nvPr/>
        </p:nvSpPr>
        <p:spPr>
          <a:xfrm>
            <a:off x="7253059" y="3846093"/>
            <a:ext cx="2377440" cy="0"/>
          </a:xfrm>
          <a:prstGeom prst="line">
            <a:avLst/>
          </a:prstGeom>
          <a:noFill/>
          <a:ln w="25400">
            <a:solidFill>
              <a:srgbClr val="DCE4F2"/>
            </a:solidFill>
            <a:prstDash val="solid"/>
          </a:ln>
        </p:spPr>
      </p:sp>
      <p:sp>
        <p:nvSpPr>
          <p:cNvPr id="43" name="linea_0"/>
          <p:cNvSpPr/>
          <p:nvPr/>
        </p:nvSpPr>
        <p:spPr>
          <a:xfrm>
            <a:off x="7253059" y="2829752"/>
            <a:ext cx="2377440" cy="0"/>
          </a:xfrm>
          <a:prstGeom prst="line">
            <a:avLst/>
          </a:prstGeom>
          <a:noFill/>
          <a:ln w="25400">
            <a:solidFill>
              <a:srgbClr val="DCE4F2"/>
            </a:solidFill>
            <a:prstDash val="solid"/>
          </a:ln>
        </p:spPr>
      </p:sp>
      <p:sp>
        <p:nvSpPr>
          <p:cNvPr id="44" name="linea_0"/>
          <p:cNvSpPr/>
          <p:nvPr/>
        </p:nvSpPr>
        <p:spPr>
          <a:xfrm>
            <a:off x="7253059" y="2591535"/>
            <a:ext cx="2377440" cy="0"/>
          </a:xfrm>
          <a:prstGeom prst="line">
            <a:avLst/>
          </a:prstGeom>
          <a:noFill/>
          <a:ln w="25400">
            <a:solidFill>
              <a:srgbClr val="DCE4F2"/>
            </a:solidFill>
            <a:prstDash val="solid"/>
          </a:ln>
        </p:spPr>
      </p:sp>
      <p:sp>
        <p:nvSpPr>
          <p:cNvPr id="45" name="linea_3"/>
          <p:cNvSpPr/>
          <p:nvPr/>
        </p:nvSpPr>
        <p:spPr>
          <a:xfrm>
            <a:off x="7282801" y="4131659"/>
            <a:ext cx="2377440" cy="0"/>
          </a:xfrm>
          <a:prstGeom prst="line">
            <a:avLst/>
          </a:prstGeom>
          <a:noFill/>
          <a:ln w="25400">
            <a:solidFill>
              <a:srgbClr val="DCE4F2"/>
            </a:solidFill>
            <a:prstDash val="solid"/>
          </a:ln>
        </p:spPr>
      </p:sp>
      <p:sp>
        <p:nvSpPr>
          <p:cNvPr id="46" name="linea_3"/>
          <p:cNvSpPr/>
          <p:nvPr/>
        </p:nvSpPr>
        <p:spPr>
          <a:xfrm>
            <a:off x="7282801" y="4385569"/>
            <a:ext cx="2377440" cy="0"/>
          </a:xfrm>
          <a:prstGeom prst="line">
            <a:avLst/>
          </a:prstGeom>
          <a:noFill/>
          <a:ln w="25400">
            <a:solidFill>
              <a:srgbClr val="DCE4F2"/>
            </a:solidFill>
            <a:prstDash val="solid"/>
          </a:ln>
        </p:spPr>
      </p:sp>
      <p:sp>
        <p:nvSpPr>
          <p:cNvPr id="47" name="Text 17"/>
          <p:cNvSpPr txBox="1"/>
          <p:nvPr/>
        </p:nvSpPr>
        <p:spPr>
          <a:xfrm>
            <a:off x="3634965" y="5695749"/>
            <a:ext cx="527866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i="1" dirty="0" err="1" smtClean="0">
                <a:solidFill>
                  <a:schemeClr val="tx2">
                    <a:lumMod val="50000"/>
                  </a:schemeClr>
                </a:solidFill>
              </a:rPr>
              <a:t>Cualquier</a:t>
            </a:r>
            <a:r>
              <a:rPr lang="en-US" sz="15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500" b="1" i="1" dirty="0" err="1" smtClean="0">
                <a:solidFill>
                  <a:schemeClr val="tx2">
                    <a:lumMod val="50000"/>
                  </a:schemeClr>
                </a:solidFill>
              </a:rPr>
              <a:t>ausencia</a:t>
            </a:r>
            <a:r>
              <a:rPr lang="en-US" sz="1500" b="1" i="1" dirty="0" smtClean="0">
                <a:solidFill>
                  <a:schemeClr val="tx2">
                    <a:lumMod val="50000"/>
                  </a:schemeClr>
                </a:solidFill>
              </a:rPr>
              <a:t> o </a:t>
            </a:r>
            <a:r>
              <a:rPr lang="en-US" sz="1500" b="1" i="1" dirty="0" err="1" smtClean="0">
                <a:solidFill>
                  <a:schemeClr val="tx2">
                    <a:lumMod val="50000"/>
                  </a:schemeClr>
                </a:solidFill>
              </a:rPr>
              <a:t>tachadura</a:t>
            </a:r>
            <a:r>
              <a:rPr lang="en-US" sz="1500" b="1" i="1" dirty="0" smtClean="0">
                <a:solidFill>
                  <a:schemeClr val="tx2">
                    <a:lumMod val="50000"/>
                  </a:schemeClr>
                </a:solidFill>
              </a:rPr>
              <a:t> no </a:t>
            </a:r>
            <a:r>
              <a:rPr lang="en-US" sz="1500" b="1" i="1" dirty="0" err="1" smtClean="0">
                <a:solidFill>
                  <a:schemeClr val="tx2">
                    <a:lumMod val="50000"/>
                  </a:schemeClr>
                </a:solidFill>
              </a:rPr>
              <a:t>salvada</a:t>
            </a:r>
            <a:r>
              <a:rPr lang="en-US" sz="15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500" b="1" i="1" dirty="0" err="1" smtClean="0">
                <a:solidFill>
                  <a:schemeClr val="tx2">
                    <a:lumMod val="50000"/>
                  </a:schemeClr>
                </a:solidFill>
              </a:rPr>
              <a:t>es</a:t>
            </a:r>
            <a:r>
              <a:rPr lang="en-US" sz="15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500" b="1" i="1" dirty="0" err="1" smtClean="0">
                <a:solidFill>
                  <a:schemeClr val="tx2">
                    <a:lumMod val="50000"/>
                  </a:schemeClr>
                </a:solidFill>
              </a:rPr>
              <a:t>posible</a:t>
            </a:r>
            <a:r>
              <a:rPr lang="en-US" sz="1500" b="1" i="1" dirty="0" smtClean="0">
                <a:solidFill>
                  <a:schemeClr val="tx2">
                    <a:lumMod val="50000"/>
                  </a:schemeClr>
                </a:solidFill>
              </a:rPr>
              <a:t> de DEBITO </a:t>
            </a:r>
            <a:endParaRPr lang="en-US" sz="15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8" name="os_1_4.79_circ"/>
          <p:cNvSpPr/>
          <p:nvPr/>
        </p:nvSpPr>
        <p:spPr>
          <a:xfrm>
            <a:off x="2563018" y="5450876"/>
            <a:ext cx="693809" cy="621449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2700">
            <a:solidFill>
              <a:schemeClr val="tx2">
                <a:lumMod val="50000"/>
              </a:schemeClr>
            </a:solidFill>
            <a:prstDash val="solid"/>
          </a:ln>
        </p:spPr>
      </p:sp>
      <p:pic>
        <p:nvPicPr>
          <p:cNvPr id="49" name="os_1_4.79_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0526" y="5572139"/>
            <a:ext cx="333028" cy="3330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dirty="0" err="1" smtClean="0"/>
              <a:t>Orden</a:t>
            </a:r>
            <a:r>
              <a:rPr lang="en-US" dirty="0" smtClean="0"/>
              <a:t>: </a:t>
            </a:r>
            <a:endParaRPr lang="en-US" sz="3400" dirty="0"/>
          </a:p>
        </p:txBody>
      </p:sp>
      <p:sp>
        <p:nvSpPr>
          <p:cNvPr id="15" name="req_card_0"/>
          <p:cNvSpPr/>
          <p:nvPr/>
        </p:nvSpPr>
        <p:spPr>
          <a:xfrm>
            <a:off x="977422" y="1371600"/>
            <a:ext cx="6309360" cy="1234440"/>
          </a:xfrm>
          <a:prstGeom prst="roundRect">
            <a:avLst>
              <a:gd name="adj" fmla="val 7742"/>
            </a:avLst>
          </a:prstGeom>
          <a:solidFill>
            <a:srgbClr val="EEF2F9"/>
          </a:solidFill>
          <a:ln w="12700">
            <a:solidFill>
              <a:srgbClr val="EEF2F9"/>
            </a:solidFill>
            <a:prstDash val="solid"/>
          </a:ln>
          <a:effectLst>
            <a:outerShdw blurRad="101600" dist="25400" dir="5400000" algn="bl" rotWithShape="0">
              <a:srgbClr val="1C3566">
                <a:alpha val="15000"/>
              </a:srgbClr>
            </a:outerShdw>
          </a:effectLst>
        </p:spPr>
      </p:sp>
      <p:sp>
        <p:nvSpPr>
          <p:cNvPr id="16" name="req_0_circ"/>
          <p:cNvSpPr/>
          <p:nvPr/>
        </p:nvSpPr>
        <p:spPr>
          <a:xfrm>
            <a:off x="1206022" y="1567117"/>
            <a:ext cx="822960" cy="822960"/>
          </a:xfrm>
          <a:prstGeom prst="ellipse">
            <a:avLst/>
          </a:prstGeom>
          <a:solidFill>
            <a:srgbClr val="2E5497"/>
          </a:solidFill>
          <a:ln w="12700">
            <a:solidFill>
              <a:srgbClr val="2E5497"/>
            </a:solidFill>
            <a:prstDash val="solid"/>
          </a:ln>
        </p:spPr>
      </p:sp>
      <p:pic>
        <p:nvPicPr>
          <p:cNvPr id="17" name="req_0_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992" y="1771908"/>
            <a:ext cx="395021" cy="395021"/>
          </a:xfrm>
          <a:prstGeom prst="rect">
            <a:avLst/>
          </a:prstGeom>
        </p:spPr>
      </p:pic>
      <p:sp>
        <p:nvSpPr>
          <p:cNvPr id="18" name="Text 15"/>
          <p:cNvSpPr txBox="1"/>
          <p:nvPr/>
        </p:nvSpPr>
        <p:spPr>
          <a:xfrm>
            <a:off x="2257582" y="1554480"/>
            <a:ext cx="312137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Autorización</a:t>
            </a:r>
            <a:endParaRPr lang="en-US" sz="1500" dirty="0"/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500" b="1" dirty="0" err="1">
                <a:solidFill>
                  <a:schemeClr val="tx1"/>
                </a:solidFill>
              </a:rPr>
              <a:t>Escrita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 err="1" smtClean="0"/>
              <a:t>en</a:t>
            </a:r>
            <a:r>
              <a:rPr lang="en-US" sz="1500" dirty="0" smtClean="0">
                <a:solidFill>
                  <a:schemeClr val="tx1"/>
                </a:solidFill>
              </a:rPr>
              <a:t> </a:t>
            </a:r>
            <a:r>
              <a:rPr lang="en-US" sz="1500" dirty="0">
                <a:solidFill>
                  <a:schemeClr val="tx1"/>
                </a:solidFill>
              </a:rPr>
              <a:t>la orden (frente o </a:t>
            </a:r>
            <a:r>
              <a:rPr lang="en-US" sz="1500" dirty="0" err="1">
                <a:solidFill>
                  <a:schemeClr val="tx1"/>
                </a:solidFill>
              </a:rPr>
              <a:t>dorso</a:t>
            </a:r>
            <a:r>
              <a:rPr lang="en-US" sz="1500" dirty="0" smtClean="0">
                <a:solidFill>
                  <a:schemeClr val="tx1"/>
                </a:solidFill>
              </a:rPr>
              <a:t>). 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500" b="1" dirty="0" smtClean="0"/>
              <a:t>I</a:t>
            </a:r>
            <a:r>
              <a:rPr lang="en-US" sz="1500" b="1" dirty="0" smtClean="0">
                <a:solidFill>
                  <a:schemeClr val="tx1"/>
                </a:solidFill>
              </a:rPr>
              <a:t>mpresa</a:t>
            </a:r>
            <a:r>
              <a:rPr lang="en-US" sz="1500" dirty="0">
                <a:solidFill>
                  <a:schemeClr val="tx1"/>
                </a:solidFill>
              </a:rPr>
              <a:t>. </a:t>
            </a:r>
            <a:endParaRPr lang="en-US" sz="1500" dirty="0"/>
          </a:p>
        </p:txBody>
      </p:sp>
      <p:sp>
        <p:nvSpPr>
          <p:cNvPr id="19" name="req_card_1"/>
          <p:cNvSpPr/>
          <p:nvPr/>
        </p:nvSpPr>
        <p:spPr>
          <a:xfrm>
            <a:off x="977422" y="2829569"/>
            <a:ext cx="6309360" cy="1166974"/>
          </a:xfrm>
          <a:prstGeom prst="roundRect">
            <a:avLst>
              <a:gd name="adj" fmla="val 7742"/>
            </a:avLst>
          </a:prstGeom>
          <a:solidFill>
            <a:srgbClr val="EEF2F9"/>
          </a:solidFill>
          <a:ln w="12700">
            <a:solidFill>
              <a:srgbClr val="EEF2F9"/>
            </a:solidFill>
            <a:prstDash val="solid"/>
          </a:ln>
          <a:effectLst>
            <a:outerShdw blurRad="101600" dist="25400" dir="5400000" algn="bl" rotWithShape="0">
              <a:srgbClr val="1C3566">
                <a:alpha val="15000"/>
              </a:srgbClr>
            </a:outerShdw>
          </a:effectLst>
        </p:spPr>
      </p:sp>
      <p:sp>
        <p:nvSpPr>
          <p:cNvPr id="20" name="req_1_circ"/>
          <p:cNvSpPr/>
          <p:nvPr/>
        </p:nvSpPr>
        <p:spPr>
          <a:xfrm>
            <a:off x="1206022" y="3017424"/>
            <a:ext cx="822960" cy="822960"/>
          </a:xfrm>
          <a:prstGeom prst="ellipse">
            <a:avLst/>
          </a:prstGeom>
          <a:solidFill>
            <a:srgbClr val="2E5497"/>
          </a:solidFill>
          <a:ln w="12700">
            <a:solidFill>
              <a:srgbClr val="2E5497"/>
            </a:solidFill>
            <a:prstDash val="solid"/>
          </a:ln>
        </p:spPr>
      </p:sp>
      <p:pic>
        <p:nvPicPr>
          <p:cNvPr id="21" name="req_1_icon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9992" y="3231394"/>
            <a:ext cx="395021" cy="395021"/>
          </a:xfrm>
          <a:prstGeom prst="rect">
            <a:avLst/>
          </a:prstGeom>
        </p:spPr>
      </p:pic>
      <p:sp>
        <p:nvSpPr>
          <p:cNvPr id="22" name="Text 18"/>
          <p:cNvSpPr txBox="1"/>
          <p:nvPr/>
        </p:nvSpPr>
        <p:spPr>
          <a:xfrm>
            <a:off x="2257582" y="2815460"/>
            <a:ext cx="49377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Datos del bioquímico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Datos del afiliado, fecha de realización, firma y sello.</a:t>
            </a:r>
            <a:endParaRPr lang="en-US" sz="1500" dirty="0"/>
          </a:p>
        </p:txBody>
      </p:sp>
      <p:sp>
        <p:nvSpPr>
          <p:cNvPr id="23" name="req_card_2"/>
          <p:cNvSpPr/>
          <p:nvPr/>
        </p:nvSpPr>
        <p:spPr>
          <a:xfrm>
            <a:off x="977422" y="4139653"/>
            <a:ext cx="6309360" cy="1234440"/>
          </a:xfrm>
          <a:prstGeom prst="roundRect">
            <a:avLst>
              <a:gd name="adj" fmla="val 7742"/>
            </a:avLst>
          </a:prstGeom>
          <a:solidFill>
            <a:srgbClr val="EEF2F9"/>
          </a:solidFill>
          <a:ln w="12700">
            <a:solidFill>
              <a:srgbClr val="EEF2F9"/>
            </a:solidFill>
            <a:prstDash val="solid"/>
          </a:ln>
          <a:effectLst>
            <a:outerShdw blurRad="101600" dist="25400" dir="5400000" algn="bl" rotWithShape="0">
              <a:srgbClr val="1C3566">
                <a:alpha val="15000"/>
              </a:srgbClr>
            </a:outerShdw>
          </a:effectLst>
        </p:spPr>
      </p:sp>
      <p:sp>
        <p:nvSpPr>
          <p:cNvPr id="24" name="req_2_circ"/>
          <p:cNvSpPr/>
          <p:nvPr/>
        </p:nvSpPr>
        <p:spPr>
          <a:xfrm>
            <a:off x="1206022" y="4343400"/>
            <a:ext cx="868680" cy="814777"/>
          </a:xfrm>
          <a:prstGeom prst="ellipse">
            <a:avLst/>
          </a:prstGeom>
          <a:solidFill>
            <a:srgbClr val="2E5497"/>
          </a:solidFill>
          <a:ln w="12700">
            <a:solidFill>
              <a:srgbClr val="2E5497"/>
            </a:solidFill>
            <a:prstDash val="solid"/>
          </a:ln>
        </p:spPr>
      </p:sp>
      <p:pic>
        <p:nvPicPr>
          <p:cNvPr id="25" name="req_2_icon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9992" y="4553277"/>
            <a:ext cx="474716" cy="474716"/>
          </a:xfrm>
          <a:prstGeom prst="rect">
            <a:avLst/>
          </a:prstGeom>
        </p:spPr>
      </p:pic>
      <p:sp>
        <p:nvSpPr>
          <p:cNvPr id="26" name="Text 21"/>
          <p:cNvSpPr txBox="1"/>
          <p:nvPr/>
        </p:nvSpPr>
        <p:spPr>
          <a:xfrm>
            <a:off x="2257582" y="4322533"/>
            <a:ext cx="4937760" cy="915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800" b="1" dirty="0" err="1">
                <a:solidFill>
                  <a:schemeClr val="tx2"/>
                </a:solidFill>
              </a:rPr>
              <a:t>Dónde</a:t>
            </a:r>
            <a:r>
              <a:rPr lang="en-US" sz="1800" b="1" dirty="0">
                <a:solidFill>
                  <a:schemeClr val="tx2"/>
                </a:solidFill>
              </a:rPr>
              <a:t> </a:t>
            </a:r>
            <a:r>
              <a:rPr lang="en-US" sz="1800" b="1" dirty="0" smtClean="0">
                <a:solidFill>
                  <a:schemeClr val="tx2"/>
                </a:solidFill>
              </a:rPr>
              <a:t>se </a:t>
            </a:r>
            <a:r>
              <a:rPr lang="en-US" sz="1800" b="1" dirty="0" err="1" smtClean="0">
                <a:solidFill>
                  <a:schemeClr val="tx2"/>
                </a:solidFill>
              </a:rPr>
              <a:t>presenta</a:t>
            </a:r>
            <a:r>
              <a:rPr lang="en-US" b="1" dirty="0" smtClean="0">
                <a:solidFill>
                  <a:schemeClr val="tx2"/>
                </a:solidFill>
              </a:rPr>
              <a:t>. 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Verificar si corresponde por </a:t>
            </a:r>
            <a:r>
              <a:rPr lang="en-US" sz="1500" b="1" dirty="0">
                <a:solidFill>
                  <a:schemeClr val="tx1"/>
                </a:solidFill>
              </a:rPr>
              <a:t>matrícula</a:t>
            </a:r>
            <a:r>
              <a:rPr lang="en-US" sz="1500" dirty="0">
                <a:solidFill>
                  <a:schemeClr val="tx1"/>
                </a:solidFill>
              </a:rPr>
              <a:t> propia o por la </a:t>
            </a:r>
            <a:r>
              <a:rPr lang="en-US" sz="1500" b="1" dirty="0">
                <a:solidFill>
                  <a:schemeClr val="tx1"/>
                </a:solidFill>
              </a:rPr>
              <a:t>Sociedad</a:t>
            </a:r>
            <a:r>
              <a:rPr lang="en-US" sz="1500" dirty="0">
                <a:solidFill>
                  <a:schemeClr val="tx1"/>
                </a:solidFill>
              </a:rPr>
              <a:t>.</a:t>
            </a:r>
            <a:endParaRPr lang="en-US" sz="1500" dirty="0"/>
          </a:p>
        </p:txBody>
      </p:sp>
      <p:sp>
        <p:nvSpPr>
          <p:cNvPr id="2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  <p:sp>
        <p:nvSpPr>
          <p:cNvPr id="28" name="Cerrar llave 27"/>
          <p:cNvSpPr/>
          <p:nvPr/>
        </p:nvSpPr>
        <p:spPr>
          <a:xfrm>
            <a:off x="5595553" y="1583685"/>
            <a:ext cx="53266" cy="93268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Text 15"/>
          <p:cNvSpPr txBox="1"/>
          <p:nvPr/>
        </p:nvSpPr>
        <p:spPr>
          <a:xfrm>
            <a:off x="5771792" y="1491446"/>
            <a:ext cx="1257053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800" b="1" dirty="0" err="1" smtClean="0">
                <a:solidFill>
                  <a:schemeClr val="tx2"/>
                </a:solidFill>
              </a:rPr>
              <a:t>Siempre</a:t>
            </a:r>
            <a:r>
              <a:rPr lang="en-US" sz="1800" b="1" dirty="0" smtClean="0">
                <a:solidFill>
                  <a:schemeClr val="tx2"/>
                </a:solidFill>
              </a:rPr>
              <a:t> legible</a:t>
            </a:r>
            <a:endParaRPr lang="en-US" sz="1500" dirty="0"/>
          </a:p>
        </p:txBody>
      </p:sp>
      <p:sp>
        <p:nvSpPr>
          <p:cNvPr id="30" name="duracion_card"/>
          <p:cNvSpPr/>
          <p:nvPr/>
        </p:nvSpPr>
        <p:spPr>
          <a:xfrm>
            <a:off x="8010040" y="1755333"/>
            <a:ext cx="3472331" cy="2250127"/>
          </a:xfrm>
          <a:prstGeom prst="roundRect">
            <a:avLst>
              <a:gd name="adj" fmla="val 6486"/>
            </a:avLst>
          </a:prstGeom>
          <a:solidFill>
            <a:srgbClr val="1C3566"/>
          </a:solidFill>
          <a:ln w="12700">
            <a:solidFill>
              <a:srgbClr val="1C3566"/>
            </a:solidFill>
            <a:prstDash val="solid"/>
          </a:ln>
          <a:effectLst>
            <a:outerShdw blurRad="101600" dist="25400" dir="5400000" algn="bl" rotWithShape="0">
              <a:srgbClr val="1C3566">
                <a:alpha val="15000"/>
              </a:srgbClr>
            </a:outerShdw>
          </a:effectLst>
        </p:spPr>
        <p:txBody>
          <a:bodyPr/>
          <a:lstStyle/>
          <a:p>
            <a:pPr algn="ctr"/>
            <a:r>
              <a:rPr lang="es-ES" sz="22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Donde</a:t>
            </a:r>
            <a:r>
              <a:rPr lang="es-ES" sz="25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endParaRPr lang="es-ES" sz="2500" b="1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ES" sz="25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PRESENTA </a:t>
            </a:r>
          </a:p>
          <a:p>
            <a:pPr algn="ctr"/>
            <a:r>
              <a:rPr lang="es-ES" sz="25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es-ES" sz="32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FACTURA</a:t>
            </a:r>
            <a:r>
              <a:rPr lang="es-ES" sz="25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s-ES" sz="25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os_1_4.79_circ"/>
          <p:cNvSpPr/>
          <p:nvPr/>
        </p:nvSpPr>
        <p:spPr>
          <a:xfrm>
            <a:off x="9239815" y="4345352"/>
            <a:ext cx="1005016" cy="893056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2700">
            <a:solidFill>
              <a:schemeClr val="tx2">
                <a:lumMod val="50000"/>
              </a:schemeClr>
            </a:solidFill>
            <a:prstDash val="solid"/>
          </a:ln>
        </p:spPr>
      </p:sp>
      <p:pic>
        <p:nvPicPr>
          <p:cNvPr id="32" name="os_1_4.79_icon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63596" y="4517770"/>
            <a:ext cx="528697" cy="528697"/>
          </a:xfrm>
          <a:prstGeom prst="rect">
            <a:avLst/>
          </a:prstGeom>
        </p:spPr>
      </p:pic>
      <p:sp>
        <p:nvSpPr>
          <p:cNvPr id="5" name="Flecha abajo 4"/>
          <p:cNvSpPr/>
          <p:nvPr/>
        </p:nvSpPr>
        <p:spPr>
          <a:xfrm>
            <a:off x="9604470" y="2282801"/>
            <a:ext cx="231981" cy="286493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Flecha abajo 32"/>
          <p:cNvSpPr/>
          <p:nvPr/>
        </p:nvSpPr>
        <p:spPr>
          <a:xfrm>
            <a:off x="9604470" y="3081604"/>
            <a:ext cx="231981" cy="286493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805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731520" y="1463040"/>
            <a:ext cx="3657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9600" b="1" dirty="0">
                <a:solidFill>
                  <a:schemeClr val="accent2"/>
                </a:solidFill>
              </a:rPr>
              <a:t>02</a:t>
            </a:r>
            <a:endParaRPr lang="en-US" sz="96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731520" y="3017520"/>
            <a:ext cx="7772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bg1"/>
                </a:solidFill>
              </a:rPr>
              <a:t>Proceso de facturación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731520" y="411480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dirty="0">
                <a:solidFill>
                  <a:schemeClr val="accent4"/>
                </a:solidFill>
              </a:rPr>
              <a:t>El recorrido de sus órdenes, paso a paso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tx2"/>
                </a:solidFill>
              </a:rPr>
              <a:t>El recorrido completo de una orden</a:t>
            </a:r>
            <a:endParaRPr lang="en-US" sz="3400" dirty="0"/>
          </a:p>
        </p:txBody>
      </p:sp>
      <p:sp>
        <p:nvSpPr>
          <p:cNvPr id="3" name="paso_0"/>
          <p:cNvSpPr/>
          <p:nvPr/>
        </p:nvSpPr>
        <p:spPr>
          <a:xfrm>
            <a:off x="548640" y="1645920"/>
            <a:ext cx="1417320" cy="2377440"/>
          </a:xfrm>
          <a:prstGeom prst="roundRect">
            <a:avLst>
              <a:gd name="adj" fmla="val 7742"/>
            </a:avLst>
          </a:prstGeom>
          <a:solidFill>
            <a:srgbClr val="EEF2F9"/>
          </a:solidFill>
          <a:ln w="12700">
            <a:solidFill>
              <a:srgbClr val="EEF2F9"/>
            </a:solidFill>
            <a:prstDash val="solid"/>
          </a:ln>
          <a:effectLst>
            <a:outerShdw blurRad="101600" dist="25400" dir="5400000" algn="bl" rotWithShape="0">
              <a:srgbClr val="1C3566">
                <a:alpha val="15000"/>
              </a:srgbClr>
            </a:outerShdw>
          </a:effectLst>
        </p:spPr>
      </p:sp>
      <p:sp>
        <p:nvSpPr>
          <p:cNvPr id="4" name="paso_ic_0_circ"/>
          <p:cNvSpPr/>
          <p:nvPr/>
        </p:nvSpPr>
        <p:spPr>
          <a:xfrm>
            <a:off x="891540" y="1874520"/>
            <a:ext cx="731520" cy="731520"/>
          </a:xfrm>
          <a:prstGeom prst="ellipse">
            <a:avLst/>
          </a:prstGeom>
          <a:solidFill>
            <a:srgbClr val="2E5497"/>
          </a:solidFill>
          <a:ln w="12700">
            <a:solidFill>
              <a:srgbClr val="2E5497"/>
            </a:solidFill>
            <a:prstDash val="solid"/>
          </a:ln>
        </p:spPr>
      </p:sp>
      <p:pic>
        <p:nvPicPr>
          <p:cNvPr id="5" name="paso_ic_0_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735" y="2064715"/>
            <a:ext cx="351130" cy="35113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640080" y="1719072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accent3"/>
                </a:solidFill>
              </a:rPr>
              <a:t>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21792" y="2743200"/>
            <a:ext cx="12710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2"/>
                </a:solidFill>
              </a:rPr>
              <a:t>Recepción</a:t>
            </a:r>
            <a:endParaRPr lang="en-US" sz="1500" dirty="0"/>
          </a:p>
        </p:txBody>
      </p:sp>
      <p:sp>
        <p:nvSpPr>
          <p:cNvPr id="8" name="filtro_0"/>
          <p:cNvSpPr/>
          <p:nvPr/>
        </p:nvSpPr>
        <p:spPr>
          <a:xfrm>
            <a:off x="822960" y="3474720"/>
            <a:ext cx="868680" cy="320040"/>
          </a:xfrm>
          <a:prstGeom prst="roundRect">
            <a:avLst>
              <a:gd name="adj" fmla="val 22857"/>
            </a:avLst>
          </a:prstGeom>
          <a:solidFill>
            <a:srgbClr val="2E5497"/>
          </a:solidFill>
          <a:ln w="12700">
            <a:solidFill>
              <a:srgbClr val="2E5497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822960" y="3474720"/>
            <a:ext cx="868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1º filtro</a:t>
            </a:r>
            <a:endParaRPr lang="en-US" sz="1200" dirty="0"/>
          </a:p>
        </p:txBody>
      </p:sp>
      <p:sp>
        <p:nvSpPr>
          <p:cNvPr id="10" name="flecha_0"/>
          <p:cNvSpPr/>
          <p:nvPr/>
        </p:nvSpPr>
        <p:spPr>
          <a:xfrm rot="5400000">
            <a:off x="1993392" y="2743200"/>
            <a:ext cx="128016" cy="182880"/>
          </a:xfrm>
          <a:prstGeom prst="triangle">
            <a:avLst/>
          </a:prstGeom>
          <a:solidFill>
            <a:srgbClr val="6B7A90"/>
          </a:solidFill>
          <a:ln w="12700">
            <a:solidFill>
              <a:srgbClr val="6B7A90"/>
            </a:solidFill>
            <a:prstDash val="solid"/>
          </a:ln>
        </p:spPr>
      </p:sp>
      <p:sp>
        <p:nvSpPr>
          <p:cNvPr id="11" name="paso_1"/>
          <p:cNvSpPr/>
          <p:nvPr/>
        </p:nvSpPr>
        <p:spPr>
          <a:xfrm>
            <a:off x="2148840" y="1645920"/>
            <a:ext cx="1417320" cy="2377440"/>
          </a:xfrm>
          <a:prstGeom prst="roundRect">
            <a:avLst>
              <a:gd name="adj" fmla="val 7742"/>
            </a:avLst>
          </a:prstGeom>
          <a:solidFill>
            <a:srgbClr val="EEF2F9"/>
          </a:solidFill>
          <a:ln w="12700">
            <a:solidFill>
              <a:srgbClr val="EEF2F9"/>
            </a:solidFill>
            <a:prstDash val="solid"/>
          </a:ln>
          <a:effectLst>
            <a:outerShdw blurRad="101600" dist="25400" dir="5400000" algn="bl" rotWithShape="0">
              <a:srgbClr val="1C3566">
                <a:alpha val="15000"/>
              </a:srgbClr>
            </a:outerShdw>
          </a:effectLst>
        </p:spPr>
      </p:sp>
      <p:sp>
        <p:nvSpPr>
          <p:cNvPr id="12" name="paso_ic_1_circ"/>
          <p:cNvSpPr/>
          <p:nvPr/>
        </p:nvSpPr>
        <p:spPr>
          <a:xfrm>
            <a:off x="2491740" y="1874520"/>
            <a:ext cx="731520" cy="731520"/>
          </a:xfrm>
          <a:prstGeom prst="ellipse">
            <a:avLst/>
          </a:prstGeom>
          <a:solidFill>
            <a:srgbClr val="2E5497"/>
          </a:solidFill>
          <a:ln w="12700">
            <a:solidFill>
              <a:srgbClr val="2E5497"/>
            </a:solidFill>
            <a:prstDash val="solid"/>
          </a:ln>
        </p:spPr>
      </p:sp>
      <p:pic>
        <p:nvPicPr>
          <p:cNvPr id="13" name="paso_ic_1_icon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1935" y="2064715"/>
            <a:ext cx="351130" cy="35113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2240280" y="1719072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accent3"/>
                </a:solidFill>
              </a:rPr>
              <a:t>2</a:t>
            </a:r>
            <a:endParaRPr lang="en-US" sz="1200" dirty="0"/>
          </a:p>
        </p:txBody>
      </p:sp>
      <p:sp>
        <p:nvSpPr>
          <p:cNvPr id="15" name="Text 11"/>
          <p:cNvSpPr txBox="1"/>
          <p:nvPr/>
        </p:nvSpPr>
        <p:spPr>
          <a:xfrm>
            <a:off x="2221992" y="2743200"/>
            <a:ext cx="12710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2"/>
                </a:solidFill>
              </a:rPr>
              <a:t>Clasificación</a:t>
            </a:r>
            <a:endParaRPr lang="en-US" sz="1500" dirty="0"/>
          </a:p>
        </p:txBody>
      </p:sp>
      <p:sp>
        <p:nvSpPr>
          <p:cNvPr id="16" name="filtro_1"/>
          <p:cNvSpPr/>
          <p:nvPr/>
        </p:nvSpPr>
        <p:spPr>
          <a:xfrm>
            <a:off x="2423160" y="3474720"/>
            <a:ext cx="868680" cy="320040"/>
          </a:xfrm>
          <a:prstGeom prst="roundRect">
            <a:avLst>
              <a:gd name="adj" fmla="val 22857"/>
            </a:avLst>
          </a:prstGeom>
          <a:solidFill>
            <a:srgbClr val="2E5497"/>
          </a:solidFill>
          <a:ln w="12700">
            <a:solidFill>
              <a:srgbClr val="2E5497"/>
            </a:solidFill>
            <a:prstDash val="solid"/>
          </a:ln>
        </p:spPr>
      </p:sp>
      <p:sp>
        <p:nvSpPr>
          <p:cNvPr id="17" name="Text 13"/>
          <p:cNvSpPr txBox="1"/>
          <p:nvPr/>
        </p:nvSpPr>
        <p:spPr>
          <a:xfrm>
            <a:off x="2423160" y="3474720"/>
            <a:ext cx="868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2º filtro</a:t>
            </a:r>
            <a:endParaRPr lang="en-US" sz="1200" dirty="0"/>
          </a:p>
        </p:txBody>
      </p:sp>
      <p:sp>
        <p:nvSpPr>
          <p:cNvPr id="18" name="flecha_1"/>
          <p:cNvSpPr/>
          <p:nvPr/>
        </p:nvSpPr>
        <p:spPr>
          <a:xfrm rot="5400000">
            <a:off x="3593592" y="2743200"/>
            <a:ext cx="128016" cy="182880"/>
          </a:xfrm>
          <a:prstGeom prst="triangle">
            <a:avLst/>
          </a:prstGeom>
          <a:solidFill>
            <a:srgbClr val="6B7A90"/>
          </a:solidFill>
          <a:ln w="12700">
            <a:solidFill>
              <a:srgbClr val="6B7A90"/>
            </a:solidFill>
            <a:prstDash val="solid"/>
          </a:ln>
        </p:spPr>
      </p:sp>
      <p:sp>
        <p:nvSpPr>
          <p:cNvPr id="19" name="paso_2"/>
          <p:cNvSpPr/>
          <p:nvPr/>
        </p:nvSpPr>
        <p:spPr>
          <a:xfrm>
            <a:off x="3749040" y="1645920"/>
            <a:ext cx="1417320" cy="2377440"/>
          </a:xfrm>
          <a:prstGeom prst="roundRect">
            <a:avLst>
              <a:gd name="adj" fmla="val 7742"/>
            </a:avLst>
          </a:prstGeom>
          <a:solidFill>
            <a:srgbClr val="EEF2F9"/>
          </a:solidFill>
          <a:ln w="12700">
            <a:solidFill>
              <a:srgbClr val="EEF2F9"/>
            </a:solidFill>
            <a:prstDash val="solid"/>
          </a:ln>
          <a:effectLst>
            <a:outerShdw blurRad="101600" dist="25400" dir="5400000" algn="bl" rotWithShape="0">
              <a:srgbClr val="1C3566">
                <a:alpha val="15000"/>
              </a:srgbClr>
            </a:outerShdw>
          </a:effectLst>
        </p:spPr>
      </p:sp>
      <p:sp>
        <p:nvSpPr>
          <p:cNvPr id="20" name="paso_ic_2_circ"/>
          <p:cNvSpPr/>
          <p:nvPr/>
        </p:nvSpPr>
        <p:spPr>
          <a:xfrm>
            <a:off x="4091940" y="1874520"/>
            <a:ext cx="731520" cy="731520"/>
          </a:xfrm>
          <a:prstGeom prst="ellipse">
            <a:avLst/>
          </a:prstGeom>
          <a:solidFill>
            <a:srgbClr val="2E5497"/>
          </a:solidFill>
          <a:ln w="12700">
            <a:solidFill>
              <a:srgbClr val="2E5497"/>
            </a:solidFill>
            <a:prstDash val="solid"/>
          </a:ln>
        </p:spPr>
      </p:sp>
      <p:pic>
        <p:nvPicPr>
          <p:cNvPr id="21" name="paso_ic_2_icon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2135" y="2064715"/>
            <a:ext cx="351130" cy="351130"/>
          </a:xfrm>
          <a:prstGeom prst="rect">
            <a:avLst/>
          </a:prstGeom>
        </p:spPr>
      </p:pic>
      <p:sp>
        <p:nvSpPr>
          <p:cNvPr id="22" name="Text 17"/>
          <p:cNvSpPr txBox="1"/>
          <p:nvPr/>
        </p:nvSpPr>
        <p:spPr>
          <a:xfrm>
            <a:off x="3840480" y="1719072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accent3"/>
                </a:solidFill>
              </a:rPr>
              <a:t>3</a:t>
            </a:r>
            <a:endParaRPr lang="en-US" sz="1200" dirty="0"/>
          </a:p>
        </p:txBody>
      </p:sp>
      <p:sp>
        <p:nvSpPr>
          <p:cNvPr id="23" name="Text 18"/>
          <p:cNvSpPr txBox="1"/>
          <p:nvPr/>
        </p:nvSpPr>
        <p:spPr>
          <a:xfrm>
            <a:off x="3822192" y="2743200"/>
            <a:ext cx="12710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2"/>
                </a:solidFill>
              </a:rPr>
              <a:t>Grabación</a:t>
            </a:r>
            <a:endParaRPr lang="en-US" sz="1500" dirty="0"/>
          </a:p>
        </p:txBody>
      </p:sp>
      <p:sp>
        <p:nvSpPr>
          <p:cNvPr id="24" name="filtro_2"/>
          <p:cNvSpPr/>
          <p:nvPr/>
        </p:nvSpPr>
        <p:spPr>
          <a:xfrm>
            <a:off x="4023360" y="3474720"/>
            <a:ext cx="868680" cy="320040"/>
          </a:xfrm>
          <a:prstGeom prst="roundRect">
            <a:avLst>
              <a:gd name="adj" fmla="val 22857"/>
            </a:avLst>
          </a:prstGeom>
          <a:solidFill>
            <a:srgbClr val="2E5497"/>
          </a:solidFill>
          <a:ln w="12700">
            <a:solidFill>
              <a:srgbClr val="2E5497"/>
            </a:solidFill>
            <a:prstDash val="solid"/>
          </a:ln>
        </p:spPr>
      </p:sp>
      <p:sp>
        <p:nvSpPr>
          <p:cNvPr id="25" name="Text 20"/>
          <p:cNvSpPr txBox="1"/>
          <p:nvPr/>
        </p:nvSpPr>
        <p:spPr>
          <a:xfrm>
            <a:off x="4023360" y="3474720"/>
            <a:ext cx="868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3º filtro</a:t>
            </a:r>
            <a:endParaRPr lang="en-US" sz="1200" dirty="0"/>
          </a:p>
        </p:txBody>
      </p:sp>
      <p:sp>
        <p:nvSpPr>
          <p:cNvPr id="26" name="flecha_2"/>
          <p:cNvSpPr/>
          <p:nvPr/>
        </p:nvSpPr>
        <p:spPr>
          <a:xfrm rot="5400000">
            <a:off x="5193792" y="2743200"/>
            <a:ext cx="128016" cy="182880"/>
          </a:xfrm>
          <a:prstGeom prst="triangle">
            <a:avLst/>
          </a:prstGeom>
          <a:solidFill>
            <a:srgbClr val="6B7A90"/>
          </a:solidFill>
          <a:ln w="12700">
            <a:solidFill>
              <a:srgbClr val="6B7A90"/>
            </a:solidFill>
            <a:prstDash val="solid"/>
          </a:ln>
        </p:spPr>
      </p:sp>
      <p:sp>
        <p:nvSpPr>
          <p:cNvPr id="27" name="paso_3"/>
          <p:cNvSpPr/>
          <p:nvPr/>
        </p:nvSpPr>
        <p:spPr>
          <a:xfrm>
            <a:off x="5349240" y="1645920"/>
            <a:ext cx="1417320" cy="2377440"/>
          </a:xfrm>
          <a:prstGeom prst="roundRect">
            <a:avLst>
              <a:gd name="adj" fmla="val 7742"/>
            </a:avLst>
          </a:prstGeom>
          <a:solidFill>
            <a:srgbClr val="EEF2F9"/>
          </a:solidFill>
          <a:ln w="12700">
            <a:solidFill>
              <a:srgbClr val="EEF2F9"/>
            </a:solidFill>
            <a:prstDash val="solid"/>
          </a:ln>
          <a:effectLst>
            <a:outerShdw blurRad="101600" dist="25400" dir="5400000" algn="bl" rotWithShape="0">
              <a:srgbClr val="1C3566">
                <a:alpha val="15000"/>
              </a:srgbClr>
            </a:outerShdw>
          </a:effectLst>
        </p:spPr>
      </p:sp>
      <p:sp>
        <p:nvSpPr>
          <p:cNvPr id="28" name="paso_ic_3_circ"/>
          <p:cNvSpPr/>
          <p:nvPr/>
        </p:nvSpPr>
        <p:spPr>
          <a:xfrm>
            <a:off x="5692140" y="1874520"/>
            <a:ext cx="731520" cy="731520"/>
          </a:xfrm>
          <a:prstGeom prst="ellipse">
            <a:avLst/>
          </a:prstGeom>
          <a:solidFill>
            <a:srgbClr val="2E5497"/>
          </a:solidFill>
          <a:ln w="12700">
            <a:solidFill>
              <a:srgbClr val="2E5497"/>
            </a:solidFill>
            <a:prstDash val="solid"/>
          </a:ln>
        </p:spPr>
      </p:sp>
      <p:pic>
        <p:nvPicPr>
          <p:cNvPr id="29" name="paso_ic_3_icon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2335" y="2064715"/>
            <a:ext cx="351130" cy="351130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5440680" y="1719072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accent3"/>
                </a:solidFill>
              </a:rPr>
              <a:t>4</a:t>
            </a:r>
            <a:endParaRPr lang="en-US" sz="1200" dirty="0"/>
          </a:p>
        </p:txBody>
      </p:sp>
      <p:sp>
        <p:nvSpPr>
          <p:cNvPr id="31" name="Text 25"/>
          <p:cNvSpPr txBox="1"/>
          <p:nvPr/>
        </p:nvSpPr>
        <p:spPr>
          <a:xfrm>
            <a:off x="5422392" y="2743200"/>
            <a:ext cx="12710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2"/>
                </a:solidFill>
              </a:rPr>
              <a:t>Facturación</a:t>
            </a:r>
            <a:endParaRPr lang="en-US" sz="1500" dirty="0"/>
          </a:p>
        </p:txBody>
      </p:sp>
      <p:sp>
        <p:nvSpPr>
          <p:cNvPr id="32" name="filtro_3"/>
          <p:cNvSpPr/>
          <p:nvPr/>
        </p:nvSpPr>
        <p:spPr>
          <a:xfrm>
            <a:off x="5623560" y="3474720"/>
            <a:ext cx="868680" cy="320040"/>
          </a:xfrm>
          <a:prstGeom prst="roundRect">
            <a:avLst>
              <a:gd name="adj" fmla="val 22857"/>
            </a:avLst>
          </a:prstGeom>
          <a:solidFill>
            <a:srgbClr val="2E5497"/>
          </a:solidFill>
          <a:ln w="12700">
            <a:solidFill>
              <a:srgbClr val="2E5497"/>
            </a:solidFill>
            <a:prstDash val="solid"/>
          </a:ln>
        </p:spPr>
      </p:sp>
      <p:sp>
        <p:nvSpPr>
          <p:cNvPr id="33" name="Text 27"/>
          <p:cNvSpPr txBox="1"/>
          <p:nvPr/>
        </p:nvSpPr>
        <p:spPr>
          <a:xfrm>
            <a:off x="5623560" y="3474720"/>
            <a:ext cx="868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4º filtro</a:t>
            </a:r>
            <a:endParaRPr lang="en-US" sz="1200" dirty="0"/>
          </a:p>
        </p:txBody>
      </p:sp>
      <p:sp>
        <p:nvSpPr>
          <p:cNvPr id="34" name="flecha_3"/>
          <p:cNvSpPr/>
          <p:nvPr/>
        </p:nvSpPr>
        <p:spPr>
          <a:xfrm rot="5400000">
            <a:off x="6793992" y="2743200"/>
            <a:ext cx="128016" cy="182880"/>
          </a:xfrm>
          <a:prstGeom prst="triangle">
            <a:avLst/>
          </a:prstGeom>
          <a:solidFill>
            <a:srgbClr val="6B7A90"/>
          </a:solidFill>
          <a:ln w="12700">
            <a:solidFill>
              <a:srgbClr val="6B7A90"/>
            </a:solidFill>
            <a:prstDash val="solid"/>
          </a:ln>
        </p:spPr>
      </p:sp>
      <p:sp>
        <p:nvSpPr>
          <p:cNvPr id="35" name="paso_4"/>
          <p:cNvSpPr/>
          <p:nvPr/>
        </p:nvSpPr>
        <p:spPr>
          <a:xfrm>
            <a:off x="6949440" y="1645920"/>
            <a:ext cx="1417320" cy="2377440"/>
          </a:xfrm>
          <a:prstGeom prst="roundRect">
            <a:avLst>
              <a:gd name="adj" fmla="val 7742"/>
            </a:avLst>
          </a:prstGeom>
          <a:solidFill>
            <a:srgbClr val="FDE6D4"/>
          </a:solidFill>
          <a:ln w="12700">
            <a:solidFill>
              <a:srgbClr val="FDE6D4"/>
            </a:solidFill>
            <a:prstDash val="solid"/>
          </a:ln>
          <a:effectLst>
            <a:outerShdw blurRad="101600" dist="25400" dir="5400000" algn="bl" rotWithShape="0">
              <a:srgbClr val="1C3566">
                <a:alpha val="15000"/>
              </a:srgbClr>
            </a:outerShdw>
          </a:effectLst>
        </p:spPr>
      </p:sp>
      <p:sp>
        <p:nvSpPr>
          <p:cNvPr id="36" name="paso_ic_4_circ"/>
          <p:cNvSpPr/>
          <p:nvPr/>
        </p:nvSpPr>
        <p:spPr>
          <a:xfrm>
            <a:off x="7292340" y="1874520"/>
            <a:ext cx="731520" cy="731520"/>
          </a:xfrm>
          <a:prstGeom prst="ellipse">
            <a:avLst/>
          </a:prstGeom>
          <a:solidFill>
            <a:srgbClr val="F58634"/>
          </a:solidFill>
          <a:ln w="12700">
            <a:solidFill>
              <a:srgbClr val="F58634"/>
            </a:solidFill>
            <a:prstDash val="solid"/>
          </a:ln>
        </p:spPr>
      </p:sp>
      <p:pic>
        <p:nvPicPr>
          <p:cNvPr id="37" name="paso_ic_4_icon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82535" y="2064715"/>
            <a:ext cx="351130" cy="351130"/>
          </a:xfrm>
          <a:prstGeom prst="rect">
            <a:avLst/>
          </a:prstGeom>
        </p:spPr>
      </p:pic>
      <p:sp>
        <p:nvSpPr>
          <p:cNvPr id="38" name="Text 31"/>
          <p:cNvSpPr txBox="1"/>
          <p:nvPr/>
        </p:nvSpPr>
        <p:spPr>
          <a:xfrm>
            <a:off x="7040880" y="1719072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accent3"/>
                </a:solidFill>
              </a:rPr>
              <a:t>5</a:t>
            </a:r>
            <a:endParaRPr lang="en-US" sz="1200" dirty="0"/>
          </a:p>
        </p:txBody>
      </p:sp>
      <p:sp>
        <p:nvSpPr>
          <p:cNvPr id="39" name="Text 32"/>
          <p:cNvSpPr txBox="1"/>
          <p:nvPr/>
        </p:nvSpPr>
        <p:spPr>
          <a:xfrm>
            <a:off x="7022592" y="2743200"/>
            <a:ext cx="12710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2"/>
                </a:solidFill>
              </a:rPr>
              <a:t>Digitalización</a:t>
            </a:r>
            <a:endParaRPr lang="en-US" sz="1500" dirty="0"/>
          </a:p>
        </p:txBody>
      </p:sp>
      <p:sp>
        <p:nvSpPr>
          <p:cNvPr id="40" name="flecha_4"/>
          <p:cNvSpPr/>
          <p:nvPr/>
        </p:nvSpPr>
        <p:spPr>
          <a:xfrm rot="5400000">
            <a:off x="8394192" y="2743200"/>
            <a:ext cx="128016" cy="182880"/>
          </a:xfrm>
          <a:prstGeom prst="triangle">
            <a:avLst/>
          </a:prstGeom>
          <a:solidFill>
            <a:srgbClr val="6B7A90"/>
          </a:solidFill>
          <a:ln w="12700">
            <a:solidFill>
              <a:srgbClr val="6B7A90"/>
            </a:solidFill>
            <a:prstDash val="solid"/>
          </a:ln>
        </p:spPr>
      </p:sp>
      <p:sp>
        <p:nvSpPr>
          <p:cNvPr id="41" name="paso_5"/>
          <p:cNvSpPr/>
          <p:nvPr/>
        </p:nvSpPr>
        <p:spPr>
          <a:xfrm>
            <a:off x="8549640" y="1645920"/>
            <a:ext cx="1417320" cy="2377440"/>
          </a:xfrm>
          <a:prstGeom prst="roundRect">
            <a:avLst>
              <a:gd name="adj" fmla="val 7742"/>
            </a:avLst>
          </a:prstGeom>
          <a:solidFill>
            <a:srgbClr val="FDE6D4"/>
          </a:solidFill>
          <a:ln w="12700">
            <a:solidFill>
              <a:srgbClr val="FDE6D4"/>
            </a:solidFill>
            <a:prstDash val="solid"/>
          </a:ln>
          <a:effectLst>
            <a:outerShdw blurRad="101600" dist="25400" dir="5400000" algn="bl" rotWithShape="0">
              <a:srgbClr val="1C3566">
                <a:alpha val="15000"/>
              </a:srgbClr>
            </a:outerShdw>
          </a:effectLst>
        </p:spPr>
      </p:sp>
      <p:sp>
        <p:nvSpPr>
          <p:cNvPr id="42" name="paso_ic_5_circ"/>
          <p:cNvSpPr/>
          <p:nvPr/>
        </p:nvSpPr>
        <p:spPr>
          <a:xfrm>
            <a:off x="8892540" y="1874520"/>
            <a:ext cx="731520" cy="731520"/>
          </a:xfrm>
          <a:prstGeom prst="ellipse">
            <a:avLst/>
          </a:prstGeom>
          <a:solidFill>
            <a:srgbClr val="F58634"/>
          </a:solidFill>
          <a:ln w="12700">
            <a:solidFill>
              <a:srgbClr val="F58634"/>
            </a:solidFill>
            <a:prstDash val="solid"/>
          </a:ln>
        </p:spPr>
      </p:sp>
      <p:pic>
        <p:nvPicPr>
          <p:cNvPr id="43" name="paso_ic_5_icon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82735" y="2064715"/>
            <a:ext cx="351130" cy="351130"/>
          </a:xfrm>
          <a:prstGeom prst="rect">
            <a:avLst/>
          </a:prstGeom>
        </p:spPr>
      </p:pic>
      <p:sp>
        <p:nvSpPr>
          <p:cNvPr id="44" name="Text 36"/>
          <p:cNvSpPr txBox="1"/>
          <p:nvPr/>
        </p:nvSpPr>
        <p:spPr>
          <a:xfrm>
            <a:off x="8641080" y="1719072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accent3"/>
                </a:solidFill>
              </a:rPr>
              <a:t>6</a:t>
            </a:r>
            <a:endParaRPr lang="en-US" sz="1200" dirty="0"/>
          </a:p>
        </p:txBody>
      </p:sp>
      <p:sp>
        <p:nvSpPr>
          <p:cNvPr id="45" name="Text 37"/>
          <p:cNvSpPr txBox="1"/>
          <p:nvPr/>
        </p:nvSpPr>
        <p:spPr>
          <a:xfrm>
            <a:off x="8622792" y="2743200"/>
            <a:ext cx="12710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2"/>
                </a:solidFill>
              </a:rPr>
              <a:t>Emisión de factura</a:t>
            </a:r>
            <a:endParaRPr lang="en-US" sz="1500" dirty="0"/>
          </a:p>
        </p:txBody>
      </p:sp>
      <p:sp>
        <p:nvSpPr>
          <p:cNvPr id="46" name="flecha_5"/>
          <p:cNvSpPr/>
          <p:nvPr/>
        </p:nvSpPr>
        <p:spPr>
          <a:xfrm rot="5400000">
            <a:off x="9994392" y="2743200"/>
            <a:ext cx="128016" cy="182880"/>
          </a:xfrm>
          <a:prstGeom prst="triangle">
            <a:avLst/>
          </a:prstGeom>
          <a:solidFill>
            <a:srgbClr val="6B7A90"/>
          </a:solidFill>
          <a:ln w="12700">
            <a:solidFill>
              <a:srgbClr val="6B7A90"/>
            </a:solidFill>
            <a:prstDash val="solid"/>
          </a:ln>
        </p:spPr>
      </p:sp>
      <p:sp>
        <p:nvSpPr>
          <p:cNvPr id="47" name="paso_6"/>
          <p:cNvSpPr/>
          <p:nvPr/>
        </p:nvSpPr>
        <p:spPr>
          <a:xfrm>
            <a:off x="10149840" y="1645920"/>
            <a:ext cx="1417320" cy="2377440"/>
          </a:xfrm>
          <a:prstGeom prst="roundRect">
            <a:avLst>
              <a:gd name="adj" fmla="val 7742"/>
            </a:avLst>
          </a:prstGeom>
          <a:solidFill>
            <a:srgbClr val="FDE6D4"/>
          </a:solidFill>
          <a:ln w="12700">
            <a:solidFill>
              <a:srgbClr val="FDE6D4"/>
            </a:solidFill>
            <a:prstDash val="solid"/>
          </a:ln>
          <a:effectLst>
            <a:outerShdw blurRad="101600" dist="25400" dir="5400000" algn="bl" rotWithShape="0">
              <a:srgbClr val="1C3566">
                <a:alpha val="15000"/>
              </a:srgbClr>
            </a:outerShdw>
          </a:effectLst>
        </p:spPr>
      </p:sp>
      <p:sp>
        <p:nvSpPr>
          <p:cNvPr id="48" name="paso_ic_6_circ"/>
          <p:cNvSpPr/>
          <p:nvPr/>
        </p:nvSpPr>
        <p:spPr>
          <a:xfrm>
            <a:off x="10492740" y="1874520"/>
            <a:ext cx="731520" cy="731520"/>
          </a:xfrm>
          <a:prstGeom prst="ellipse">
            <a:avLst/>
          </a:prstGeom>
          <a:solidFill>
            <a:srgbClr val="F58634"/>
          </a:solidFill>
          <a:ln w="12700">
            <a:solidFill>
              <a:srgbClr val="F58634"/>
            </a:solidFill>
            <a:prstDash val="solid"/>
          </a:ln>
        </p:spPr>
      </p:sp>
      <p:pic>
        <p:nvPicPr>
          <p:cNvPr id="49" name="paso_ic_6_icon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82935" y="2064715"/>
            <a:ext cx="351130" cy="351130"/>
          </a:xfrm>
          <a:prstGeom prst="rect">
            <a:avLst/>
          </a:prstGeom>
        </p:spPr>
      </p:pic>
      <p:sp>
        <p:nvSpPr>
          <p:cNvPr id="50" name="Text 41"/>
          <p:cNvSpPr txBox="1"/>
          <p:nvPr/>
        </p:nvSpPr>
        <p:spPr>
          <a:xfrm>
            <a:off x="10241280" y="1719072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accent3"/>
                </a:solidFill>
              </a:rPr>
              <a:t>7</a:t>
            </a:r>
            <a:endParaRPr lang="en-US" sz="1200" dirty="0"/>
          </a:p>
        </p:txBody>
      </p:sp>
      <p:sp>
        <p:nvSpPr>
          <p:cNvPr id="51" name="Text 42"/>
          <p:cNvSpPr txBox="1"/>
          <p:nvPr/>
        </p:nvSpPr>
        <p:spPr>
          <a:xfrm>
            <a:off x="10222992" y="2743200"/>
            <a:ext cx="12710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2"/>
                </a:solidFill>
              </a:rPr>
              <a:t>Liquidación</a:t>
            </a:r>
            <a:endParaRPr lang="en-US" sz="1500" dirty="0"/>
          </a:p>
        </p:txBody>
      </p:sp>
      <p:sp>
        <p:nvSpPr>
          <p:cNvPr id="52" name="duracion_card"/>
          <p:cNvSpPr/>
          <p:nvPr/>
        </p:nvSpPr>
        <p:spPr>
          <a:xfrm>
            <a:off x="7658100" y="4370832"/>
            <a:ext cx="3696440" cy="1674861"/>
          </a:xfrm>
          <a:prstGeom prst="roundRect">
            <a:avLst>
              <a:gd name="adj" fmla="val 6486"/>
            </a:avLst>
          </a:prstGeom>
          <a:solidFill>
            <a:srgbClr val="1C3566"/>
          </a:solidFill>
          <a:ln w="12700">
            <a:solidFill>
              <a:srgbClr val="1C3566"/>
            </a:solidFill>
            <a:prstDash val="solid"/>
          </a:ln>
          <a:effectLst>
            <a:outerShdw blurRad="101600" dist="25400" dir="5400000" algn="bl" rotWithShape="0">
              <a:srgbClr val="1C3566">
                <a:alpha val="15000"/>
              </a:srgbClr>
            </a:outerShdw>
          </a:effectLst>
        </p:spPr>
      </p:sp>
      <p:sp>
        <p:nvSpPr>
          <p:cNvPr id="53" name="Text 44"/>
          <p:cNvSpPr txBox="1"/>
          <p:nvPr/>
        </p:nvSpPr>
        <p:spPr>
          <a:xfrm>
            <a:off x="8065476" y="4535313"/>
            <a:ext cx="3564272" cy="12938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00" b="1" dirty="0" err="1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Cada</a:t>
            </a:r>
            <a:r>
              <a:rPr lang="en-US" sz="2100" b="1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00" b="1" dirty="0" err="1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convenio</a:t>
            </a:r>
            <a:r>
              <a:rPr lang="en-US" sz="2100" b="1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1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tiene</a:t>
            </a:r>
            <a:r>
              <a:rPr lang="en-US" sz="21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Normas</a:t>
            </a:r>
            <a:r>
              <a:rPr lang="en-US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propias</a:t>
            </a:r>
            <a:r>
              <a:rPr lang="en-US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err="1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20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alendario</a:t>
            </a:r>
            <a:r>
              <a:rPr lang="en-US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</a:t>
            </a:r>
            <a:r>
              <a:rPr lang="en-US" sz="20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facturación</a:t>
            </a:r>
            <a:r>
              <a:rPr lang="en-US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2000" b="1" dirty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Calendario</a:t>
            </a:r>
            <a:r>
              <a:rPr lang="en-US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2000" b="1" dirty="0" err="1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pago</a:t>
            </a:r>
            <a:r>
              <a:rPr lang="en-US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2000" dirty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" name="Text 46"/>
          <p:cNvSpPr txBox="1"/>
          <p:nvPr/>
        </p:nvSpPr>
        <p:spPr>
          <a:xfrm>
            <a:off x="652454" y="4621327"/>
            <a:ext cx="7119527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8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Cuatro filtros de control </a:t>
            </a:r>
            <a:r>
              <a:rPr lang="en-US" sz="1600" dirty="0">
                <a:solidFill>
                  <a:schemeClr val="tx1"/>
                </a:solidFill>
              </a:rPr>
              <a:t>aseguran que cada orden facturada cumpla con la autorización, la documentación y la normativa de su </a:t>
            </a:r>
            <a:r>
              <a:rPr lang="en-US" sz="1600" dirty="0" err="1">
                <a:solidFill>
                  <a:schemeClr val="tx1"/>
                </a:solidFill>
              </a:rPr>
              <a:t>convenio</a:t>
            </a:r>
            <a:r>
              <a:rPr lang="en-US" sz="1600" dirty="0" smtClean="0">
                <a:solidFill>
                  <a:schemeClr val="tx1"/>
                </a:solidFill>
              </a:rPr>
              <a:t>.</a:t>
            </a:r>
            <a:endParaRPr lang="en-US" sz="1600" dirty="0"/>
          </a:p>
        </p:txBody>
      </p:sp>
      <p:sp>
        <p:nvSpPr>
          <p:cNvPr id="5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tx2"/>
                </a:solidFill>
              </a:rPr>
              <a:t>Recepción y clasificación</a:t>
            </a:r>
            <a:endParaRPr lang="en-US" sz="3400" dirty="0"/>
          </a:p>
        </p:txBody>
      </p:sp>
      <p:sp>
        <p:nvSpPr>
          <p:cNvPr id="3" name="recep_card"/>
          <p:cNvSpPr/>
          <p:nvPr/>
        </p:nvSpPr>
        <p:spPr>
          <a:xfrm>
            <a:off x="548640" y="1371600"/>
            <a:ext cx="5394960" cy="4754880"/>
          </a:xfrm>
          <a:prstGeom prst="roundRect">
            <a:avLst>
              <a:gd name="adj" fmla="val 2308"/>
            </a:avLst>
          </a:prstGeom>
          <a:solidFill>
            <a:srgbClr val="EEF2F9"/>
          </a:solidFill>
          <a:ln w="12700">
            <a:solidFill>
              <a:srgbClr val="EEF2F9"/>
            </a:solidFill>
            <a:prstDash val="solid"/>
          </a:ln>
          <a:effectLst>
            <a:outerShdw blurRad="101600" dist="25400" dir="5400000" algn="bl" rotWithShape="0">
              <a:srgbClr val="1C3566">
                <a:alpha val="15000"/>
              </a:srgbClr>
            </a:outerShdw>
          </a:effectLst>
        </p:spPr>
      </p:sp>
      <p:sp>
        <p:nvSpPr>
          <p:cNvPr id="4" name="recep_circ"/>
          <p:cNvSpPr/>
          <p:nvPr/>
        </p:nvSpPr>
        <p:spPr>
          <a:xfrm>
            <a:off x="822960" y="1645920"/>
            <a:ext cx="777240" cy="777240"/>
          </a:xfrm>
          <a:prstGeom prst="ellipse">
            <a:avLst/>
          </a:prstGeom>
          <a:solidFill>
            <a:srgbClr val="2E5497"/>
          </a:solidFill>
          <a:ln w="12700">
            <a:solidFill>
              <a:srgbClr val="2E5497"/>
            </a:solidFill>
            <a:prstDash val="solid"/>
          </a:ln>
        </p:spPr>
      </p:sp>
      <p:pic>
        <p:nvPicPr>
          <p:cNvPr id="5" name="recep_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042" y="1848002"/>
            <a:ext cx="373075" cy="37307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783080" y="1691640"/>
            <a:ext cx="274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tx2"/>
                </a:solidFill>
              </a:rPr>
              <a:t>Recepción</a:t>
            </a:r>
            <a:endParaRPr lang="en-US" sz="2200" dirty="0"/>
          </a:p>
        </p:txBody>
      </p:sp>
      <p:sp>
        <p:nvSpPr>
          <p:cNvPr id="7" name="Text 4"/>
          <p:cNvSpPr txBox="1"/>
          <p:nvPr/>
        </p:nvSpPr>
        <p:spPr>
          <a:xfrm>
            <a:off x="4480560" y="17830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chemeClr val="accent1"/>
                </a:solidFill>
              </a:rPr>
              <a:t>1º filtro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2651760"/>
            <a:ext cx="4846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Recibo de las órdenes presentadas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Carga de </a:t>
            </a:r>
            <a:r>
              <a:rPr lang="en-US" sz="1600" dirty="0" err="1" smtClean="0"/>
              <a:t>presentación</a:t>
            </a:r>
            <a:r>
              <a:rPr lang="en-US" sz="1600" dirty="0" smtClean="0"/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al </a:t>
            </a:r>
            <a:r>
              <a:rPr lang="en-US" sz="1600" dirty="0">
                <a:solidFill>
                  <a:schemeClr val="tx1"/>
                </a:solidFill>
              </a:rPr>
              <a:t>sistema, por laboratorio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2194782" y="3997171"/>
            <a:ext cx="219411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chemeClr val="accent2"/>
                </a:solidFill>
              </a:rPr>
              <a:t>≈ 10 días</a:t>
            </a:r>
            <a:endParaRPr lang="en-US" sz="4000" dirty="0"/>
          </a:p>
        </p:txBody>
      </p:sp>
      <p:sp>
        <p:nvSpPr>
          <p:cNvPr id="10" name="Text 7"/>
          <p:cNvSpPr txBox="1"/>
          <p:nvPr/>
        </p:nvSpPr>
        <p:spPr>
          <a:xfrm>
            <a:off x="2057400" y="4759097"/>
            <a:ext cx="22571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accent3"/>
                </a:solidFill>
              </a:rPr>
              <a:t>Del 20 al 30/31 de cada mes</a:t>
            </a:r>
            <a:endParaRPr lang="en-US" sz="1500" dirty="0"/>
          </a:p>
        </p:txBody>
      </p:sp>
      <p:sp>
        <p:nvSpPr>
          <p:cNvPr id="11" name="clasif_card"/>
          <p:cNvSpPr/>
          <p:nvPr/>
        </p:nvSpPr>
        <p:spPr>
          <a:xfrm>
            <a:off x="6263640" y="1398233"/>
            <a:ext cx="5394960" cy="4754880"/>
          </a:xfrm>
          <a:prstGeom prst="roundRect">
            <a:avLst>
              <a:gd name="adj" fmla="val 2308"/>
            </a:avLst>
          </a:prstGeom>
          <a:solidFill>
            <a:srgbClr val="EEF2F9"/>
          </a:solidFill>
          <a:ln w="12700">
            <a:solidFill>
              <a:srgbClr val="EEF2F9"/>
            </a:solidFill>
            <a:prstDash val="solid"/>
          </a:ln>
          <a:effectLst>
            <a:outerShdw blurRad="101600" dist="25400" dir="5400000" algn="bl" rotWithShape="0">
              <a:srgbClr val="1C3566">
                <a:alpha val="15000"/>
              </a:srgbClr>
            </a:outerShdw>
          </a:effectLst>
        </p:spPr>
      </p:sp>
      <p:sp>
        <p:nvSpPr>
          <p:cNvPr id="12" name="clasif_circ"/>
          <p:cNvSpPr/>
          <p:nvPr/>
        </p:nvSpPr>
        <p:spPr>
          <a:xfrm>
            <a:off x="6492240" y="1645920"/>
            <a:ext cx="777240" cy="777240"/>
          </a:xfrm>
          <a:prstGeom prst="ellipse">
            <a:avLst/>
          </a:prstGeom>
          <a:solidFill>
            <a:srgbClr val="2E5497"/>
          </a:solidFill>
          <a:ln w="12700">
            <a:solidFill>
              <a:srgbClr val="2E5497"/>
            </a:solidFill>
            <a:prstDash val="solid"/>
          </a:ln>
        </p:spPr>
      </p:sp>
      <p:pic>
        <p:nvPicPr>
          <p:cNvPr id="13" name="clasif_icon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4322" y="1848002"/>
            <a:ext cx="373075" cy="373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7452360" y="1691640"/>
            <a:ext cx="274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tx2"/>
                </a:solidFill>
              </a:rPr>
              <a:t>Clasificación</a:t>
            </a:r>
            <a:endParaRPr lang="en-US" sz="2200" dirty="0"/>
          </a:p>
        </p:txBody>
      </p:sp>
      <p:sp>
        <p:nvSpPr>
          <p:cNvPr id="15" name="Text 11"/>
          <p:cNvSpPr txBox="1"/>
          <p:nvPr/>
        </p:nvSpPr>
        <p:spPr>
          <a:xfrm>
            <a:off x="10149840" y="17830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chemeClr val="accent1"/>
                </a:solidFill>
              </a:rPr>
              <a:t>2º filtro</a:t>
            </a:r>
            <a:endParaRPr lang="en-US" sz="1300" dirty="0"/>
          </a:p>
        </p:txBody>
      </p:sp>
      <p:sp>
        <p:nvSpPr>
          <p:cNvPr id="16" name="Text 12"/>
          <p:cNvSpPr txBox="1"/>
          <p:nvPr/>
        </p:nvSpPr>
        <p:spPr>
          <a:xfrm>
            <a:off x="6537960" y="2651760"/>
            <a:ext cx="4846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Las órdenes se separan por convenio y se trabajan según el calendario de facturación de cada uno.</a:t>
            </a:r>
            <a:endParaRPr lang="en-US" sz="1600" dirty="0"/>
          </a:p>
        </p:txBody>
      </p:sp>
      <p:sp>
        <p:nvSpPr>
          <p:cNvPr id="17" name="conv_chip_0"/>
          <p:cNvSpPr/>
          <p:nvPr/>
        </p:nvSpPr>
        <p:spPr>
          <a:xfrm>
            <a:off x="6600105" y="3600775"/>
            <a:ext cx="1078992" cy="502920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15875">
            <a:solidFill>
              <a:srgbClr val="2E5497"/>
            </a:solidFill>
            <a:prstDash val="solid"/>
          </a:ln>
        </p:spPr>
      </p:sp>
      <p:sp>
        <p:nvSpPr>
          <p:cNvPr id="18" name="Text 14"/>
          <p:cNvSpPr txBox="1"/>
          <p:nvPr/>
        </p:nvSpPr>
        <p:spPr>
          <a:xfrm>
            <a:off x="6600105" y="3600775"/>
            <a:ext cx="10789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accent1"/>
                </a:solidFill>
              </a:rPr>
              <a:t>Conv. 1</a:t>
            </a:r>
            <a:endParaRPr lang="en-US" sz="1300" dirty="0"/>
          </a:p>
        </p:txBody>
      </p:sp>
      <p:sp>
        <p:nvSpPr>
          <p:cNvPr id="19" name="conv_chip_1"/>
          <p:cNvSpPr/>
          <p:nvPr/>
        </p:nvSpPr>
        <p:spPr>
          <a:xfrm>
            <a:off x="7816257" y="3600775"/>
            <a:ext cx="1078992" cy="502920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15875">
            <a:solidFill>
              <a:srgbClr val="2E5497"/>
            </a:solidFill>
            <a:prstDash val="solid"/>
          </a:ln>
        </p:spPr>
      </p:sp>
      <p:sp>
        <p:nvSpPr>
          <p:cNvPr id="20" name="Text 16"/>
          <p:cNvSpPr txBox="1"/>
          <p:nvPr/>
        </p:nvSpPr>
        <p:spPr>
          <a:xfrm>
            <a:off x="7816257" y="3600775"/>
            <a:ext cx="10789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accent1"/>
                </a:solidFill>
              </a:rPr>
              <a:t>Conv. 2</a:t>
            </a:r>
            <a:endParaRPr lang="en-US" sz="1300" dirty="0"/>
          </a:p>
        </p:txBody>
      </p:sp>
      <p:sp>
        <p:nvSpPr>
          <p:cNvPr id="21" name="conv_chip_2"/>
          <p:cNvSpPr/>
          <p:nvPr/>
        </p:nvSpPr>
        <p:spPr>
          <a:xfrm>
            <a:off x="9032409" y="3600775"/>
            <a:ext cx="1078992" cy="502920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15875">
            <a:solidFill>
              <a:srgbClr val="2E5497"/>
            </a:solidFill>
            <a:prstDash val="solid"/>
          </a:ln>
        </p:spPr>
      </p:sp>
      <p:sp>
        <p:nvSpPr>
          <p:cNvPr id="22" name="Text 18"/>
          <p:cNvSpPr txBox="1"/>
          <p:nvPr/>
        </p:nvSpPr>
        <p:spPr>
          <a:xfrm>
            <a:off x="9032409" y="3600775"/>
            <a:ext cx="10789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accent1"/>
                </a:solidFill>
              </a:rPr>
              <a:t>Conv. 3</a:t>
            </a:r>
            <a:endParaRPr lang="en-US" sz="1300" dirty="0"/>
          </a:p>
        </p:txBody>
      </p:sp>
      <p:sp>
        <p:nvSpPr>
          <p:cNvPr id="23" name="conv_chip_3"/>
          <p:cNvSpPr/>
          <p:nvPr/>
        </p:nvSpPr>
        <p:spPr>
          <a:xfrm>
            <a:off x="10248561" y="3600775"/>
            <a:ext cx="1078992" cy="502920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15875">
            <a:solidFill>
              <a:srgbClr val="2E5497"/>
            </a:solidFill>
            <a:prstDash val="solid"/>
          </a:ln>
        </p:spPr>
      </p:sp>
      <p:sp>
        <p:nvSpPr>
          <p:cNvPr id="24" name="Text 20"/>
          <p:cNvSpPr txBox="1"/>
          <p:nvPr/>
        </p:nvSpPr>
        <p:spPr>
          <a:xfrm>
            <a:off x="10248561" y="3600775"/>
            <a:ext cx="10789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accent1"/>
                </a:solidFill>
              </a:rPr>
              <a:t>Conv. 4</a:t>
            </a:r>
            <a:endParaRPr lang="en-US" sz="1300" dirty="0"/>
          </a:p>
        </p:txBody>
      </p:sp>
      <p:sp>
        <p:nvSpPr>
          <p:cNvPr id="25" name="ojo_box"/>
          <p:cNvSpPr/>
          <p:nvPr/>
        </p:nvSpPr>
        <p:spPr>
          <a:xfrm>
            <a:off x="6472089" y="4492873"/>
            <a:ext cx="4846320" cy="1234440"/>
          </a:xfrm>
          <a:prstGeom prst="roundRect">
            <a:avLst>
              <a:gd name="adj" fmla="val 7407"/>
            </a:avLst>
          </a:prstGeom>
          <a:solidFill>
            <a:srgbClr val="FDE6D4"/>
          </a:solidFill>
          <a:ln w="12700">
            <a:solidFill>
              <a:srgbClr val="FDE6D4"/>
            </a:solidFill>
            <a:prstDash val="solid"/>
          </a:ln>
        </p:spPr>
      </p:sp>
      <p:sp>
        <p:nvSpPr>
          <p:cNvPr id="26" name="Text 22"/>
          <p:cNvSpPr txBox="1"/>
          <p:nvPr/>
        </p:nvSpPr>
        <p:spPr>
          <a:xfrm>
            <a:off x="6654969" y="4606615"/>
            <a:ext cx="4480560" cy="2971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IMPORTANTE</a:t>
            </a:r>
            <a:endParaRPr lang="en-US" sz="15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en-US" sz="1500" b="1" dirty="0" smtClean="0">
              <a:solidFill>
                <a:schemeClr val="accent2"/>
              </a:solidFill>
            </a:endParaRPr>
          </a:p>
        </p:txBody>
      </p:sp>
      <p:sp>
        <p:nvSpPr>
          <p:cNvPr id="2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  <p:sp>
        <p:nvSpPr>
          <p:cNvPr id="28" name="Elipse 27"/>
          <p:cNvSpPr/>
          <p:nvPr/>
        </p:nvSpPr>
        <p:spPr>
          <a:xfrm>
            <a:off x="4984111" y="1749012"/>
            <a:ext cx="943761" cy="529438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Elipse 28"/>
          <p:cNvSpPr/>
          <p:nvPr/>
        </p:nvSpPr>
        <p:spPr>
          <a:xfrm>
            <a:off x="10669119" y="1739482"/>
            <a:ext cx="943761" cy="529438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Text 22"/>
          <p:cNvSpPr txBox="1"/>
          <p:nvPr/>
        </p:nvSpPr>
        <p:spPr>
          <a:xfrm>
            <a:off x="6795192" y="4873412"/>
            <a:ext cx="1767809" cy="6436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 err="1" smtClean="0"/>
              <a:t>C</a:t>
            </a:r>
            <a:r>
              <a:rPr lang="en-US" sz="1500" b="1" dirty="0" err="1" smtClean="0">
                <a:solidFill>
                  <a:schemeClr val="tx1"/>
                </a:solidFill>
              </a:rPr>
              <a:t>alendario</a:t>
            </a:r>
            <a:r>
              <a:rPr lang="en-US" sz="1500" b="1" dirty="0" smtClean="0">
                <a:solidFill>
                  <a:schemeClr val="tx1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en-US" sz="1500" b="1" dirty="0" smtClean="0">
                <a:solidFill>
                  <a:schemeClr val="tx1"/>
                </a:solidFill>
              </a:rPr>
              <a:t>de </a:t>
            </a:r>
            <a:r>
              <a:rPr lang="en-US" sz="1500" b="1" dirty="0" err="1" smtClean="0"/>
              <a:t>F</a:t>
            </a:r>
            <a:r>
              <a:rPr lang="en-US" sz="1500" b="1" dirty="0" err="1" smtClean="0">
                <a:solidFill>
                  <a:schemeClr val="tx1"/>
                </a:solidFill>
              </a:rPr>
              <a:t>acturación</a:t>
            </a:r>
            <a:endParaRPr lang="en-US" sz="1500" b="1" dirty="0"/>
          </a:p>
        </p:txBody>
      </p:sp>
      <p:sp>
        <p:nvSpPr>
          <p:cNvPr id="32" name="Text 22"/>
          <p:cNvSpPr txBox="1"/>
          <p:nvPr/>
        </p:nvSpPr>
        <p:spPr>
          <a:xfrm>
            <a:off x="9511761" y="4882137"/>
            <a:ext cx="1623768" cy="705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 err="1"/>
              <a:t>C</a:t>
            </a:r>
            <a:r>
              <a:rPr lang="en-US" sz="1500" b="1" dirty="0" err="1" smtClean="0">
                <a:solidFill>
                  <a:schemeClr val="tx1"/>
                </a:solidFill>
              </a:rPr>
              <a:t>alendario</a:t>
            </a:r>
            <a:r>
              <a:rPr lang="en-US" sz="1500" b="1" dirty="0" smtClean="0">
                <a:solidFill>
                  <a:schemeClr val="tx1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en-US" sz="1500" b="1" dirty="0" smtClean="0">
                <a:solidFill>
                  <a:schemeClr val="tx1"/>
                </a:solidFill>
              </a:rPr>
              <a:t>de </a:t>
            </a:r>
            <a:r>
              <a:rPr lang="en-US" sz="1500" b="1" dirty="0"/>
              <a:t>P</a:t>
            </a:r>
            <a:r>
              <a:rPr lang="en-US" sz="1500" b="1" dirty="0" smtClean="0">
                <a:solidFill>
                  <a:schemeClr val="tx1"/>
                </a:solidFill>
              </a:rPr>
              <a:t>ago</a:t>
            </a:r>
            <a:endParaRPr lang="en-US" sz="1500" b="1" dirty="0"/>
          </a:p>
        </p:txBody>
      </p:sp>
      <p:sp>
        <p:nvSpPr>
          <p:cNvPr id="33" name="Distinto de 32"/>
          <p:cNvSpPr/>
          <p:nvPr/>
        </p:nvSpPr>
        <p:spPr>
          <a:xfrm>
            <a:off x="8771450" y="5031182"/>
            <a:ext cx="444908" cy="291647"/>
          </a:xfrm>
          <a:prstGeom prst="mathNot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tx2"/>
                </a:solidFill>
              </a:rPr>
              <a:t>Grabación de datos</a:t>
            </a:r>
            <a:endParaRPr lang="en-US" sz="3400" dirty="0"/>
          </a:p>
        </p:txBody>
      </p:sp>
      <p:sp>
        <p:nvSpPr>
          <p:cNvPr id="3" name="modo_0"/>
          <p:cNvSpPr/>
          <p:nvPr/>
        </p:nvSpPr>
        <p:spPr>
          <a:xfrm>
            <a:off x="787892" y="2935401"/>
            <a:ext cx="5176126" cy="1207774"/>
          </a:xfrm>
          <a:prstGeom prst="roundRect">
            <a:avLst>
              <a:gd name="adj" fmla="val 8000"/>
            </a:avLst>
          </a:prstGeom>
          <a:solidFill>
            <a:srgbClr val="EEF2F9"/>
          </a:solidFill>
          <a:ln w="12700">
            <a:solidFill>
              <a:srgbClr val="EEF2F9"/>
            </a:solidFill>
            <a:prstDash val="solid"/>
          </a:ln>
          <a:effectLst>
            <a:outerShdw blurRad="101600" dist="25400" dir="5400000" algn="bl" rotWithShape="0">
              <a:srgbClr val="1C3566">
                <a:alpha val="15000"/>
              </a:srgbClr>
            </a:outerShdw>
          </a:effectLst>
        </p:spPr>
      </p:sp>
      <p:sp>
        <p:nvSpPr>
          <p:cNvPr id="4" name="modo_ic_0_circ"/>
          <p:cNvSpPr/>
          <p:nvPr/>
        </p:nvSpPr>
        <p:spPr>
          <a:xfrm>
            <a:off x="841074" y="3199068"/>
            <a:ext cx="739067" cy="732852"/>
          </a:xfrm>
          <a:prstGeom prst="ellipse">
            <a:avLst/>
          </a:prstGeom>
          <a:solidFill>
            <a:srgbClr val="2E5497"/>
          </a:solidFill>
          <a:ln w="12700">
            <a:solidFill>
              <a:srgbClr val="2E5497"/>
            </a:solidFill>
            <a:prstDash val="solid"/>
          </a:ln>
        </p:spPr>
      </p:sp>
      <p:pic>
        <p:nvPicPr>
          <p:cNvPr id="5" name="modo_ic_0_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096" y="3343323"/>
            <a:ext cx="395021" cy="395021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52282" y="2992194"/>
            <a:ext cx="39712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800" b="1" dirty="0" err="1">
                <a:solidFill>
                  <a:schemeClr val="tx2"/>
                </a:solidFill>
              </a:rPr>
              <a:t>Por</a:t>
            </a:r>
            <a:r>
              <a:rPr lang="en-US" sz="1800" b="1" dirty="0">
                <a:solidFill>
                  <a:schemeClr val="tx2"/>
                </a:solidFill>
              </a:rPr>
              <a:t> </a:t>
            </a:r>
            <a:r>
              <a:rPr lang="en-US" b="1" dirty="0" err="1" smtClean="0">
                <a:solidFill>
                  <a:schemeClr val="tx2"/>
                </a:solidFill>
              </a:rPr>
              <a:t>kitsun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Se controla que la autorización sea la correcta para el período facturado.</a:t>
            </a:r>
            <a:endParaRPr lang="en-US" sz="1500" dirty="0"/>
          </a:p>
        </p:txBody>
      </p:sp>
      <p:sp>
        <p:nvSpPr>
          <p:cNvPr id="7" name="modo_1"/>
          <p:cNvSpPr/>
          <p:nvPr/>
        </p:nvSpPr>
        <p:spPr>
          <a:xfrm>
            <a:off x="787892" y="4535601"/>
            <a:ext cx="5247147" cy="1119475"/>
          </a:xfrm>
          <a:prstGeom prst="roundRect">
            <a:avLst>
              <a:gd name="adj" fmla="val 8000"/>
            </a:avLst>
          </a:prstGeom>
          <a:solidFill>
            <a:srgbClr val="EEF2F9"/>
          </a:solidFill>
          <a:ln w="12700">
            <a:solidFill>
              <a:srgbClr val="EEF2F9"/>
            </a:solidFill>
            <a:prstDash val="solid"/>
          </a:ln>
          <a:effectLst>
            <a:outerShdw blurRad="101600" dist="25400" dir="5400000" algn="bl" rotWithShape="0">
              <a:srgbClr val="1C3566">
                <a:alpha val="15000"/>
              </a:srgbClr>
            </a:outerShdw>
          </a:effectLst>
        </p:spPr>
      </p:sp>
      <p:sp>
        <p:nvSpPr>
          <p:cNvPr id="8" name="modo_ic_1_circ"/>
          <p:cNvSpPr/>
          <p:nvPr/>
        </p:nvSpPr>
        <p:spPr>
          <a:xfrm>
            <a:off x="877935" y="4742697"/>
            <a:ext cx="742978" cy="710002"/>
          </a:xfrm>
          <a:prstGeom prst="ellipse">
            <a:avLst/>
          </a:prstGeom>
          <a:solidFill>
            <a:srgbClr val="2E5497"/>
          </a:solidFill>
          <a:ln w="12700">
            <a:solidFill>
              <a:srgbClr val="2E5497"/>
            </a:solidFill>
            <a:prstDash val="solid"/>
          </a:ln>
        </p:spPr>
      </p:sp>
      <p:pic>
        <p:nvPicPr>
          <p:cNvPr id="9" name="modo_ic_1_icon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256" y="4949335"/>
            <a:ext cx="395021" cy="39502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792549" y="4480560"/>
            <a:ext cx="39712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Manual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Para los convenios que no </a:t>
            </a:r>
            <a:r>
              <a:rPr lang="en-US" sz="1500" dirty="0" smtClean="0">
                <a:solidFill>
                  <a:schemeClr val="tx1"/>
                </a:solidFill>
              </a:rPr>
              <a:t>se </a:t>
            </a:r>
            <a:r>
              <a:rPr lang="en-US" sz="1500" dirty="0" err="1" smtClean="0">
                <a:solidFill>
                  <a:schemeClr val="tx1"/>
                </a:solidFill>
              </a:rPr>
              <a:t>autorizan</a:t>
            </a:r>
            <a:r>
              <a:rPr lang="en-US" sz="1500" dirty="0" smtClean="0">
                <a:solidFill>
                  <a:schemeClr val="tx1"/>
                </a:solidFill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</a:rPr>
              <a:t>por</a:t>
            </a:r>
            <a:r>
              <a:rPr lang="en-US" sz="1500" dirty="0" smtClean="0">
                <a:solidFill>
                  <a:schemeClr val="tx1"/>
                </a:solidFill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</a:rPr>
              <a:t>kitsun</a:t>
            </a:r>
            <a:r>
              <a:rPr lang="en-US" sz="1500" dirty="0" smtClean="0">
                <a:solidFill>
                  <a:schemeClr val="tx1"/>
                </a:solidFill>
              </a:rPr>
              <a:t>.</a:t>
            </a:r>
            <a:endParaRPr lang="en-US" sz="1500" dirty="0"/>
          </a:p>
        </p:txBody>
      </p:sp>
      <p:sp>
        <p:nvSpPr>
          <p:cNvPr id="11" name="valoriza"/>
          <p:cNvSpPr/>
          <p:nvPr/>
        </p:nvSpPr>
        <p:spPr>
          <a:xfrm>
            <a:off x="523040" y="1505644"/>
            <a:ext cx="5486400" cy="1129256"/>
          </a:xfrm>
          <a:prstGeom prst="roundRect">
            <a:avLst>
              <a:gd name="adj" fmla="val 7500"/>
            </a:avLst>
          </a:prstGeom>
          <a:solidFill>
            <a:srgbClr val="FDE6D4"/>
          </a:solidFill>
          <a:ln w="12700">
            <a:solidFill>
              <a:srgbClr val="FDE6D4"/>
            </a:solidFill>
            <a:prstDash val="solid"/>
          </a:ln>
          <a:effectLst>
            <a:outerShdw blurRad="101600" dist="25400" dir="5400000" algn="bl" rotWithShape="0">
              <a:srgbClr val="1C3566">
                <a:alpha val="15000"/>
              </a:srgbClr>
            </a:outerShdw>
          </a:effectLst>
        </p:spPr>
      </p:sp>
      <p:sp>
        <p:nvSpPr>
          <p:cNvPr id="12" name="valor_ic_circ"/>
          <p:cNvSpPr/>
          <p:nvPr/>
        </p:nvSpPr>
        <p:spPr>
          <a:xfrm>
            <a:off x="626317" y="1688524"/>
            <a:ext cx="822960" cy="822960"/>
          </a:xfrm>
          <a:prstGeom prst="ellipse">
            <a:avLst/>
          </a:prstGeom>
          <a:solidFill>
            <a:srgbClr val="F58634"/>
          </a:solidFill>
          <a:ln w="12700">
            <a:solidFill>
              <a:srgbClr val="F58634"/>
            </a:solidFill>
            <a:prstDash val="solid"/>
          </a:ln>
        </p:spPr>
      </p:sp>
      <p:pic>
        <p:nvPicPr>
          <p:cNvPr id="13" name="valor_ic_icon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287" y="1902494"/>
            <a:ext cx="395021" cy="395021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77877" y="1505644"/>
            <a:ext cx="40233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Valorización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En esta etapa se valoriza cada práctica.</a:t>
            </a:r>
            <a:endParaRPr lang="en-US" sz="1500" dirty="0"/>
          </a:p>
        </p:txBody>
      </p:sp>
      <p:sp>
        <p:nvSpPr>
          <p:cNvPr id="15" name="filtro3"/>
          <p:cNvSpPr/>
          <p:nvPr/>
        </p:nvSpPr>
        <p:spPr>
          <a:xfrm>
            <a:off x="6428996" y="1458157"/>
            <a:ext cx="5212080" cy="4663440"/>
          </a:xfrm>
          <a:prstGeom prst="roundRect">
            <a:avLst>
              <a:gd name="adj" fmla="val 2353"/>
            </a:avLst>
          </a:prstGeom>
          <a:solidFill>
            <a:srgbClr val="1C3566"/>
          </a:solidFill>
          <a:ln w="12700">
            <a:solidFill>
              <a:srgbClr val="1C3566"/>
            </a:solidFill>
            <a:prstDash val="solid"/>
          </a:ln>
          <a:effectLst>
            <a:outerShdw blurRad="101600" dist="25400" dir="5400000" algn="bl" rotWithShape="0">
              <a:srgbClr val="1C3566">
                <a:alpha val="15000"/>
              </a:srgbClr>
            </a:outerShdw>
          </a:effectLst>
        </p:spPr>
      </p:sp>
      <p:sp>
        <p:nvSpPr>
          <p:cNvPr id="16" name="Text 11"/>
          <p:cNvSpPr txBox="1"/>
          <p:nvPr/>
        </p:nvSpPr>
        <p:spPr>
          <a:xfrm>
            <a:off x="6766560" y="169164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chemeClr val="accent2"/>
                </a:solidFill>
              </a:rPr>
              <a:t>3º </a:t>
            </a:r>
            <a:r>
              <a:rPr lang="en-US" sz="1300" b="1" kern="0" spc="300" dirty="0" err="1" smtClean="0">
                <a:solidFill>
                  <a:schemeClr val="accent2"/>
                </a:solidFill>
              </a:rPr>
              <a:t>filtro</a:t>
            </a:r>
            <a:endParaRPr lang="en-US" sz="1300" dirty="0"/>
          </a:p>
        </p:txBody>
      </p:sp>
      <p:sp>
        <p:nvSpPr>
          <p:cNvPr id="17" name="Text 12"/>
          <p:cNvSpPr txBox="1"/>
          <p:nvPr/>
        </p:nvSpPr>
        <p:spPr>
          <a:xfrm>
            <a:off x="6766560" y="2194560"/>
            <a:ext cx="4480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</a:rPr>
              <a:t>Órdenes </a:t>
            </a:r>
            <a:r>
              <a:rPr lang="en-US" sz="2400" b="1" dirty="0" err="1">
                <a:solidFill>
                  <a:schemeClr val="bg1"/>
                </a:solidFill>
              </a:rPr>
              <a:t>autorizadas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endParaRPr lang="en-US" sz="24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</a:rPr>
              <a:t>v</a:t>
            </a:r>
            <a:r>
              <a:rPr lang="en-US" sz="2400" b="1" dirty="0" smtClean="0">
                <a:solidFill>
                  <a:schemeClr val="bg1"/>
                </a:solidFill>
              </a:rPr>
              <a:t>s</a:t>
            </a:r>
          </a:p>
          <a:p>
            <a:pPr marL="0" indent="0" algn="ctr">
              <a:buNone/>
            </a:pPr>
            <a:r>
              <a:rPr lang="en-US" sz="2400" b="1" dirty="0" err="1" smtClean="0">
                <a:solidFill>
                  <a:schemeClr val="bg1"/>
                </a:solidFill>
              </a:rPr>
              <a:t>órdenes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>
                <a:solidFill>
                  <a:schemeClr val="bg1"/>
                </a:solidFill>
              </a:rPr>
              <a:t>presentadas físicamente</a:t>
            </a:r>
            <a:endParaRPr lang="en-US" sz="2400" dirty="0"/>
          </a:p>
        </p:txBody>
      </p:sp>
      <p:sp>
        <p:nvSpPr>
          <p:cNvPr id="18" name="Text 13"/>
          <p:cNvSpPr txBox="1"/>
          <p:nvPr/>
        </p:nvSpPr>
        <p:spPr>
          <a:xfrm>
            <a:off x="6766560" y="3474720"/>
            <a:ext cx="4480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accent4"/>
                </a:solidFill>
              </a:rPr>
              <a:t>Se contrasta lo autorizado en el sistema con lo que efectivamente llegó en el sobre.</a:t>
            </a:r>
            <a:endParaRPr lang="en-US" sz="1600" dirty="0"/>
          </a:p>
        </p:txBody>
      </p:sp>
      <p:sp>
        <p:nvSpPr>
          <p:cNvPr id="19" name="tiempo_ic_circ"/>
          <p:cNvSpPr/>
          <p:nvPr/>
        </p:nvSpPr>
        <p:spPr>
          <a:xfrm>
            <a:off x="6766560" y="4612836"/>
            <a:ext cx="731520" cy="731520"/>
          </a:xfrm>
          <a:prstGeom prst="ellipse">
            <a:avLst/>
          </a:prstGeom>
          <a:solidFill>
            <a:srgbClr val="F58634"/>
          </a:solidFill>
          <a:ln w="12700">
            <a:solidFill>
              <a:srgbClr val="F58634"/>
            </a:solidFill>
            <a:prstDash val="solid"/>
          </a:ln>
        </p:spPr>
      </p:sp>
      <p:pic>
        <p:nvPicPr>
          <p:cNvPr id="20" name="tiempo_ic_icon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6755" y="4803031"/>
            <a:ext cx="351130" cy="35113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7726680" y="4480560"/>
            <a:ext cx="365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El tiempo de esta etapa depende del calendario y del volumen de cada obra social.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  <p:sp>
        <p:nvSpPr>
          <p:cNvPr id="23" name="Elipse 22"/>
          <p:cNvSpPr/>
          <p:nvPr/>
        </p:nvSpPr>
        <p:spPr>
          <a:xfrm>
            <a:off x="6554319" y="1550822"/>
            <a:ext cx="1339721" cy="529438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tx2"/>
                </a:solidFill>
              </a:rPr>
              <a:t>Facturación: controles y cierre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1170432" y="1289761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 smtClean="0">
                <a:solidFill>
                  <a:schemeClr val="accent1"/>
                </a:solidFill>
              </a:rPr>
              <a:t>Control </a:t>
            </a:r>
            <a:r>
              <a:rPr lang="en-US" sz="1600" b="1" dirty="0">
                <a:solidFill>
                  <a:schemeClr val="accent1"/>
                </a:solidFill>
              </a:rPr>
              <a:t>de </a:t>
            </a:r>
            <a:r>
              <a:rPr lang="en-US" sz="1600" b="1" dirty="0" err="1">
                <a:solidFill>
                  <a:schemeClr val="accent1"/>
                </a:solidFill>
              </a:rPr>
              <a:t>facturación</a:t>
            </a:r>
            <a:r>
              <a:rPr lang="en-US" sz="1600" b="1" dirty="0">
                <a:solidFill>
                  <a:schemeClr val="accent1"/>
                </a:solidFill>
              </a:rPr>
              <a:t> </a:t>
            </a:r>
            <a:r>
              <a:rPr lang="en-US" sz="1600" b="1" dirty="0" smtClean="0">
                <a:solidFill>
                  <a:schemeClr val="accent1"/>
                </a:solidFill>
              </a:rPr>
              <a:t>                                              4º </a:t>
            </a:r>
            <a:r>
              <a:rPr lang="en-US" sz="1600" b="1" dirty="0">
                <a:solidFill>
                  <a:schemeClr val="accent1"/>
                </a:solidFill>
              </a:rPr>
              <a:t>filtro</a:t>
            </a:r>
            <a:endParaRPr lang="en-US" sz="1600" dirty="0"/>
          </a:p>
        </p:txBody>
      </p:sp>
      <p:sp>
        <p:nvSpPr>
          <p:cNvPr id="4" name="ctrl_0"/>
          <p:cNvSpPr/>
          <p:nvPr/>
        </p:nvSpPr>
        <p:spPr>
          <a:xfrm>
            <a:off x="548640" y="1828800"/>
            <a:ext cx="5669280" cy="713232"/>
          </a:xfrm>
          <a:prstGeom prst="roundRect">
            <a:avLst>
              <a:gd name="adj" fmla="val 15385"/>
            </a:avLst>
          </a:prstGeom>
          <a:solidFill>
            <a:srgbClr val="EEF2F9"/>
          </a:solidFill>
          <a:ln w="12700">
            <a:solidFill>
              <a:srgbClr val="EEF2F9"/>
            </a:solidFill>
            <a:prstDash val="solid"/>
          </a:ln>
          <a:effectLst>
            <a:outerShdw blurRad="101600" dist="25400" dir="5400000" algn="bl" rotWithShape="0">
              <a:srgbClr val="1C3566">
                <a:alpha val="15000"/>
              </a:srgbClr>
            </a:outerShdw>
          </a:effectLst>
        </p:spPr>
      </p:sp>
      <p:sp>
        <p:nvSpPr>
          <p:cNvPr id="5" name="ctrl_ic_0_circ"/>
          <p:cNvSpPr/>
          <p:nvPr/>
        </p:nvSpPr>
        <p:spPr>
          <a:xfrm>
            <a:off x="713232" y="1956816"/>
            <a:ext cx="457200" cy="457200"/>
          </a:xfrm>
          <a:prstGeom prst="ellipse">
            <a:avLst/>
          </a:prstGeom>
          <a:solidFill>
            <a:srgbClr val="2E5497"/>
          </a:solidFill>
          <a:ln w="12700">
            <a:solidFill>
              <a:srgbClr val="2E5497"/>
            </a:solidFill>
            <a:prstDash val="solid"/>
          </a:ln>
        </p:spPr>
      </p:sp>
      <p:pic>
        <p:nvPicPr>
          <p:cNvPr id="6" name="ctrl_ic_0_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2075688"/>
            <a:ext cx="219456" cy="21945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325880" y="1828800"/>
            <a:ext cx="47548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Control de los pasos anteriores</a:t>
            </a:r>
            <a:endParaRPr lang="en-US" sz="1500" dirty="0"/>
          </a:p>
        </p:txBody>
      </p:sp>
      <p:sp>
        <p:nvSpPr>
          <p:cNvPr id="8" name="ctrl_1"/>
          <p:cNvSpPr/>
          <p:nvPr/>
        </p:nvSpPr>
        <p:spPr>
          <a:xfrm>
            <a:off x="548640" y="2697480"/>
            <a:ext cx="5669280" cy="713232"/>
          </a:xfrm>
          <a:prstGeom prst="roundRect">
            <a:avLst>
              <a:gd name="adj" fmla="val 15385"/>
            </a:avLst>
          </a:prstGeom>
          <a:solidFill>
            <a:srgbClr val="EEF2F9"/>
          </a:solidFill>
          <a:ln w="12700">
            <a:solidFill>
              <a:srgbClr val="EEF2F9"/>
            </a:solidFill>
            <a:prstDash val="solid"/>
          </a:ln>
          <a:effectLst>
            <a:outerShdw blurRad="101600" dist="25400" dir="5400000" algn="bl" rotWithShape="0">
              <a:srgbClr val="1C3566">
                <a:alpha val="15000"/>
              </a:srgbClr>
            </a:outerShdw>
          </a:effectLst>
        </p:spPr>
      </p:sp>
      <p:sp>
        <p:nvSpPr>
          <p:cNvPr id="9" name="ctrl_ic_1_circ"/>
          <p:cNvSpPr/>
          <p:nvPr/>
        </p:nvSpPr>
        <p:spPr>
          <a:xfrm>
            <a:off x="713232" y="2825496"/>
            <a:ext cx="457200" cy="457200"/>
          </a:xfrm>
          <a:prstGeom prst="ellipse">
            <a:avLst/>
          </a:prstGeom>
          <a:solidFill>
            <a:srgbClr val="2E5497"/>
          </a:solidFill>
          <a:ln w="12700">
            <a:solidFill>
              <a:srgbClr val="2E5497"/>
            </a:solidFill>
            <a:prstDash val="solid"/>
          </a:ln>
        </p:spPr>
      </p:sp>
      <p:pic>
        <p:nvPicPr>
          <p:cNvPr id="10" name="ctrl_ic_1_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2944368"/>
            <a:ext cx="219456" cy="219456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325880" y="2697480"/>
            <a:ext cx="47548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Control de la documentación física</a:t>
            </a:r>
            <a:endParaRPr lang="en-US" sz="1500" dirty="0"/>
          </a:p>
        </p:txBody>
      </p:sp>
      <p:sp>
        <p:nvSpPr>
          <p:cNvPr id="12" name="ctrl_2"/>
          <p:cNvSpPr/>
          <p:nvPr/>
        </p:nvSpPr>
        <p:spPr>
          <a:xfrm>
            <a:off x="548640" y="3566160"/>
            <a:ext cx="5669280" cy="713232"/>
          </a:xfrm>
          <a:prstGeom prst="roundRect">
            <a:avLst>
              <a:gd name="adj" fmla="val 15385"/>
            </a:avLst>
          </a:prstGeom>
          <a:solidFill>
            <a:srgbClr val="EEF2F9"/>
          </a:solidFill>
          <a:ln w="12700">
            <a:solidFill>
              <a:srgbClr val="EEF2F9"/>
            </a:solidFill>
            <a:prstDash val="solid"/>
          </a:ln>
          <a:effectLst>
            <a:outerShdw blurRad="101600" dist="25400" dir="5400000" algn="bl" rotWithShape="0">
              <a:srgbClr val="1C3566">
                <a:alpha val="15000"/>
              </a:srgbClr>
            </a:outerShdw>
          </a:effectLst>
        </p:spPr>
      </p:sp>
      <p:sp>
        <p:nvSpPr>
          <p:cNvPr id="13" name="ctrl_ic_2_circ"/>
          <p:cNvSpPr/>
          <p:nvPr/>
        </p:nvSpPr>
        <p:spPr>
          <a:xfrm>
            <a:off x="713232" y="3694176"/>
            <a:ext cx="457200" cy="457200"/>
          </a:xfrm>
          <a:prstGeom prst="ellipse">
            <a:avLst/>
          </a:prstGeom>
          <a:solidFill>
            <a:srgbClr val="2E5497"/>
          </a:solidFill>
          <a:ln w="12700">
            <a:solidFill>
              <a:srgbClr val="2E5497"/>
            </a:solidFill>
            <a:prstDash val="solid"/>
          </a:ln>
        </p:spPr>
      </p:sp>
      <p:pic>
        <p:nvPicPr>
          <p:cNvPr id="14" name="ctrl_ic_2_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3813048"/>
            <a:ext cx="219456" cy="219456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325880" y="3566160"/>
            <a:ext cx="47548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Control del arancel convenido con cada convenio</a:t>
            </a:r>
            <a:endParaRPr lang="en-US" sz="1500" dirty="0"/>
          </a:p>
        </p:txBody>
      </p:sp>
      <p:sp>
        <p:nvSpPr>
          <p:cNvPr id="16" name="ctrl_3"/>
          <p:cNvSpPr/>
          <p:nvPr/>
        </p:nvSpPr>
        <p:spPr>
          <a:xfrm>
            <a:off x="548640" y="4434840"/>
            <a:ext cx="5669280" cy="713232"/>
          </a:xfrm>
          <a:prstGeom prst="roundRect">
            <a:avLst>
              <a:gd name="adj" fmla="val 15385"/>
            </a:avLst>
          </a:prstGeom>
          <a:solidFill>
            <a:srgbClr val="EEF2F9"/>
          </a:solidFill>
          <a:ln w="12700">
            <a:solidFill>
              <a:srgbClr val="EEF2F9"/>
            </a:solidFill>
            <a:prstDash val="solid"/>
          </a:ln>
          <a:effectLst>
            <a:outerShdw blurRad="101600" dist="25400" dir="5400000" algn="bl" rotWithShape="0">
              <a:srgbClr val="1C3566">
                <a:alpha val="15000"/>
              </a:srgbClr>
            </a:outerShdw>
          </a:effectLst>
        </p:spPr>
      </p:sp>
      <p:sp>
        <p:nvSpPr>
          <p:cNvPr id="17" name="ctrl_ic_3_circ"/>
          <p:cNvSpPr/>
          <p:nvPr/>
        </p:nvSpPr>
        <p:spPr>
          <a:xfrm>
            <a:off x="713232" y="4562856"/>
            <a:ext cx="457200" cy="457200"/>
          </a:xfrm>
          <a:prstGeom prst="ellipse">
            <a:avLst/>
          </a:prstGeom>
          <a:solidFill>
            <a:srgbClr val="2E5497"/>
          </a:solidFill>
          <a:ln w="12700">
            <a:solidFill>
              <a:srgbClr val="2E5497"/>
            </a:solidFill>
            <a:prstDash val="solid"/>
          </a:ln>
        </p:spPr>
      </p:sp>
      <p:pic>
        <p:nvPicPr>
          <p:cNvPr id="18" name="ctrl_ic_3_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4681728"/>
            <a:ext cx="219456" cy="219456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1325880" y="4434840"/>
            <a:ext cx="47548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Adecuación a las normas de facturación y fechas de cada convenio</a:t>
            </a:r>
            <a:endParaRPr lang="en-US" sz="1500" dirty="0"/>
          </a:p>
        </p:txBody>
      </p:sp>
      <p:sp>
        <p:nvSpPr>
          <p:cNvPr id="24" name="presentacion_os"/>
          <p:cNvSpPr/>
          <p:nvPr/>
        </p:nvSpPr>
        <p:spPr>
          <a:xfrm>
            <a:off x="6583680" y="2424836"/>
            <a:ext cx="5029200" cy="2103120"/>
          </a:xfrm>
          <a:prstGeom prst="roundRect">
            <a:avLst>
              <a:gd name="adj" fmla="val 5217"/>
            </a:avLst>
          </a:prstGeom>
          <a:solidFill>
            <a:srgbClr val="1C3566"/>
          </a:solidFill>
          <a:ln w="12700">
            <a:solidFill>
              <a:srgbClr val="1C3566"/>
            </a:solidFill>
            <a:prstDash val="solid"/>
          </a:ln>
          <a:effectLst>
            <a:outerShdw blurRad="101600" dist="25400" dir="5400000" algn="bl" rotWithShape="0">
              <a:srgbClr val="1C3566">
                <a:alpha val="15000"/>
              </a:srgbClr>
            </a:outerShdw>
          </a:effectLst>
        </p:spPr>
      </p:sp>
      <p:sp>
        <p:nvSpPr>
          <p:cNvPr id="25" name="Text 18"/>
          <p:cNvSpPr txBox="1"/>
          <p:nvPr/>
        </p:nvSpPr>
        <p:spPr>
          <a:xfrm>
            <a:off x="6858000" y="2561996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bg1"/>
                </a:solidFill>
              </a:rPr>
              <a:t>Presentación a la obra social</a:t>
            </a:r>
            <a:endParaRPr lang="en-US" sz="1700" dirty="0"/>
          </a:p>
        </p:txBody>
      </p:sp>
      <p:sp>
        <p:nvSpPr>
          <p:cNvPr id="26" name="fisica_ic_circ"/>
          <p:cNvSpPr/>
          <p:nvPr/>
        </p:nvSpPr>
        <p:spPr>
          <a:xfrm>
            <a:off x="6858000" y="3121609"/>
            <a:ext cx="548640" cy="548640"/>
          </a:xfrm>
          <a:prstGeom prst="ellipse">
            <a:avLst/>
          </a:prstGeom>
          <a:solidFill>
            <a:srgbClr val="F58634"/>
          </a:solidFill>
          <a:ln w="12700">
            <a:solidFill>
              <a:srgbClr val="F58634"/>
            </a:solidFill>
            <a:prstDash val="solid"/>
          </a:ln>
        </p:spPr>
      </p:sp>
      <p:pic>
        <p:nvPicPr>
          <p:cNvPr id="27" name="fisica_ic_icon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0646" y="3253282"/>
            <a:ext cx="263347" cy="263347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7543800" y="3110636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bg1"/>
                </a:solidFill>
              </a:rPr>
              <a:t>Física: </a:t>
            </a:r>
            <a:r>
              <a:rPr lang="en-US" sz="1500" dirty="0">
                <a:solidFill>
                  <a:schemeClr val="bg1"/>
                </a:solidFill>
              </a:rPr>
              <a:t>según el convenio</a:t>
            </a:r>
            <a:endParaRPr lang="en-US" sz="1500" dirty="0"/>
          </a:p>
        </p:txBody>
      </p:sp>
      <p:sp>
        <p:nvSpPr>
          <p:cNvPr id="29" name="digital_ic_circ"/>
          <p:cNvSpPr/>
          <p:nvPr/>
        </p:nvSpPr>
        <p:spPr>
          <a:xfrm>
            <a:off x="6855064" y="3813048"/>
            <a:ext cx="548640" cy="548640"/>
          </a:xfrm>
          <a:prstGeom prst="ellipse">
            <a:avLst/>
          </a:prstGeom>
          <a:solidFill>
            <a:srgbClr val="F58634"/>
          </a:solidFill>
          <a:ln w="12700">
            <a:solidFill>
              <a:srgbClr val="F58634"/>
            </a:solidFill>
            <a:prstDash val="solid"/>
          </a:ln>
        </p:spPr>
      </p:sp>
      <p:pic>
        <p:nvPicPr>
          <p:cNvPr id="30" name="digital_ic_icon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0646" y="3939082"/>
            <a:ext cx="263347" cy="263347"/>
          </a:xfrm>
          <a:prstGeom prst="rect">
            <a:avLst/>
          </a:prstGeom>
        </p:spPr>
      </p:pic>
      <p:sp>
        <p:nvSpPr>
          <p:cNvPr id="31" name="Text 22"/>
          <p:cNvSpPr txBox="1"/>
          <p:nvPr/>
        </p:nvSpPr>
        <p:spPr>
          <a:xfrm>
            <a:off x="7543800" y="3796436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bg1"/>
                </a:solidFill>
              </a:rPr>
              <a:t>Digital: </a:t>
            </a:r>
            <a:r>
              <a:rPr lang="en-US" sz="1500" dirty="0">
                <a:solidFill>
                  <a:schemeClr val="bg1"/>
                </a:solidFill>
              </a:rPr>
              <a:t>requiere digitalización (tiempo variable)</a:t>
            </a:r>
            <a:endParaRPr lang="en-US" sz="1500" dirty="0"/>
          </a:p>
        </p:txBody>
      </p:sp>
      <p:sp>
        <p:nvSpPr>
          <p:cNvPr id="32" name="Text 23"/>
          <p:cNvSpPr txBox="1"/>
          <p:nvPr/>
        </p:nvSpPr>
        <p:spPr>
          <a:xfrm>
            <a:off x="2952508" y="5347564"/>
            <a:ext cx="6041743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i="1" dirty="0">
                <a:solidFill>
                  <a:schemeClr val="accent3"/>
                </a:solidFill>
              </a:rPr>
              <a:t>Luego: emisión de factura → </a:t>
            </a:r>
            <a:r>
              <a:rPr lang="en-US" sz="1500" b="1" i="1" dirty="0" err="1" smtClean="0">
                <a:solidFill>
                  <a:schemeClr val="accent3"/>
                </a:solidFill>
              </a:rPr>
              <a:t>Liquidación</a:t>
            </a:r>
            <a:r>
              <a:rPr lang="en-US" sz="1500" b="1" i="1" dirty="0" smtClean="0">
                <a:solidFill>
                  <a:schemeClr val="accent3"/>
                </a:solidFill>
              </a:rPr>
              <a:t> </a:t>
            </a:r>
            <a:r>
              <a:rPr lang="en-US" sz="1500" b="1" i="1" dirty="0" err="1" smtClean="0">
                <a:solidFill>
                  <a:schemeClr val="accent3"/>
                </a:solidFill>
              </a:rPr>
              <a:t>según</a:t>
            </a:r>
            <a:r>
              <a:rPr lang="en-US" sz="1500" b="1" i="1" dirty="0" smtClean="0">
                <a:solidFill>
                  <a:schemeClr val="accent3"/>
                </a:solidFill>
              </a:rPr>
              <a:t> </a:t>
            </a:r>
            <a:r>
              <a:rPr lang="en-US" sz="1500" b="1" i="1" dirty="0">
                <a:solidFill>
                  <a:schemeClr val="accent3"/>
                </a:solidFill>
              </a:rPr>
              <a:t>plazo de pago convenido.</a:t>
            </a:r>
            <a:endParaRPr lang="en-US" sz="1500" b="1" dirty="0"/>
          </a:p>
        </p:txBody>
      </p:sp>
      <p:sp>
        <p:nvSpPr>
          <p:cNvPr id="3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475655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  <p:sp>
        <p:nvSpPr>
          <p:cNvPr id="34" name="Elipse 33"/>
          <p:cNvSpPr/>
          <p:nvPr/>
        </p:nvSpPr>
        <p:spPr>
          <a:xfrm>
            <a:off x="5303520" y="1207922"/>
            <a:ext cx="1339721" cy="529438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tx2"/>
                </a:solidFill>
              </a:rPr>
              <a:t>Calendario de </a:t>
            </a:r>
            <a:r>
              <a:rPr lang="en-US" sz="3400" b="1" dirty="0" err="1">
                <a:solidFill>
                  <a:schemeClr val="tx2"/>
                </a:solidFill>
              </a:rPr>
              <a:t>facturación</a:t>
            </a:r>
            <a:r>
              <a:rPr lang="en-US" sz="3400" b="1" dirty="0">
                <a:solidFill>
                  <a:schemeClr val="tx2"/>
                </a:solidFill>
              </a:rPr>
              <a:t> </a:t>
            </a:r>
            <a:r>
              <a:rPr lang="en-US" sz="3400" b="1" dirty="0" err="1" smtClean="0">
                <a:solidFill>
                  <a:schemeClr val="tx2"/>
                </a:solidFill>
              </a:rPr>
              <a:t>mutuales</a:t>
            </a:r>
            <a:r>
              <a:rPr lang="en-US" sz="3400" b="1" dirty="0" smtClean="0">
                <a:solidFill>
                  <a:schemeClr val="tx2"/>
                </a:solidFill>
              </a:rPr>
              <a:t> </a:t>
            </a:r>
            <a:r>
              <a:rPr lang="en-US" sz="3400" b="1" dirty="0" err="1" smtClean="0">
                <a:solidFill>
                  <a:schemeClr val="tx2"/>
                </a:solidFill>
              </a:rPr>
              <a:t>generales</a:t>
            </a:r>
            <a:endParaRPr lang="en-US" sz="3400" dirty="0"/>
          </a:p>
        </p:txBody>
      </p:sp>
      <p:sp>
        <p:nvSpPr>
          <p:cNvPr id="3" name="mes_0"/>
          <p:cNvSpPr/>
          <p:nvPr/>
        </p:nvSpPr>
        <p:spPr>
          <a:xfrm>
            <a:off x="2468880" y="1371600"/>
            <a:ext cx="2980944" cy="411480"/>
          </a:xfrm>
          <a:prstGeom prst="rect">
            <a:avLst/>
          </a:prstGeom>
          <a:solidFill>
            <a:srgbClr val="1C3566"/>
          </a:solidFill>
          <a:ln w="12700">
            <a:solidFill>
              <a:srgbClr val="1C3566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2468880" y="1371600"/>
            <a:ext cx="2980944" cy="411480"/>
          </a:xfrm>
          <a:prstGeom prst="rect">
            <a:avLst/>
          </a:prstGeom>
          <a:solidFill>
            <a:schemeClr val="accent6">
              <a:lumMod val="50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 err="1" smtClean="0">
                <a:solidFill>
                  <a:schemeClr val="bg1"/>
                </a:solidFill>
              </a:rPr>
              <a:t>Octubre</a:t>
            </a:r>
            <a:endParaRPr lang="en-US" sz="1400" dirty="0"/>
          </a:p>
        </p:txBody>
      </p:sp>
      <p:sp>
        <p:nvSpPr>
          <p:cNvPr id="5" name="d17_0"/>
          <p:cNvSpPr/>
          <p:nvPr/>
        </p:nvSpPr>
        <p:spPr>
          <a:xfrm>
            <a:off x="4078224" y="1828800"/>
            <a:ext cx="0" cy="3291840"/>
          </a:xfrm>
          <a:prstGeom prst="line">
            <a:avLst/>
          </a:prstGeom>
          <a:noFill/>
          <a:ln w="19050">
            <a:solidFill>
              <a:srgbClr val="F58634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3849624" y="51389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 smtClean="0">
                <a:solidFill>
                  <a:schemeClr val="accent2"/>
                </a:solidFill>
              </a:rPr>
              <a:t>19/10</a:t>
            </a:r>
            <a:endParaRPr lang="en-US" sz="1200" dirty="0"/>
          </a:p>
        </p:txBody>
      </p:sp>
      <p:sp>
        <p:nvSpPr>
          <p:cNvPr id="7" name="mes_1"/>
          <p:cNvSpPr/>
          <p:nvPr/>
        </p:nvSpPr>
        <p:spPr>
          <a:xfrm>
            <a:off x="5486400" y="1371600"/>
            <a:ext cx="2980944" cy="411480"/>
          </a:xfrm>
          <a:prstGeom prst="rect">
            <a:avLst/>
          </a:prstGeom>
          <a:solidFill>
            <a:srgbClr val="1C3566"/>
          </a:solidFill>
          <a:ln w="12700">
            <a:solidFill>
              <a:srgbClr val="1C356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0" y="1371600"/>
            <a:ext cx="29809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 err="1" smtClean="0">
                <a:solidFill>
                  <a:schemeClr val="bg1"/>
                </a:solidFill>
              </a:rPr>
              <a:t>Noviembre</a:t>
            </a:r>
            <a:endParaRPr lang="en-US" sz="1400" dirty="0"/>
          </a:p>
        </p:txBody>
      </p:sp>
      <p:sp>
        <p:nvSpPr>
          <p:cNvPr id="9" name="d17_1"/>
          <p:cNvSpPr/>
          <p:nvPr/>
        </p:nvSpPr>
        <p:spPr>
          <a:xfrm>
            <a:off x="7095744" y="1828800"/>
            <a:ext cx="0" cy="3291840"/>
          </a:xfrm>
          <a:prstGeom prst="line">
            <a:avLst/>
          </a:prstGeom>
          <a:noFill/>
          <a:ln w="19050">
            <a:solidFill>
              <a:srgbClr val="F58634"/>
            </a:solidFill>
            <a:prstDash val="dash"/>
          </a:ln>
        </p:spPr>
      </p:sp>
      <p:sp>
        <p:nvSpPr>
          <p:cNvPr id="10" name="Text 8"/>
          <p:cNvSpPr txBox="1"/>
          <p:nvPr/>
        </p:nvSpPr>
        <p:spPr>
          <a:xfrm>
            <a:off x="6867144" y="51389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 smtClean="0">
                <a:solidFill>
                  <a:schemeClr val="accent2"/>
                </a:solidFill>
              </a:rPr>
              <a:t>17/11</a:t>
            </a:r>
            <a:endParaRPr lang="en-US" sz="1200" dirty="0"/>
          </a:p>
        </p:txBody>
      </p:sp>
      <p:sp>
        <p:nvSpPr>
          <p:cNvPr id="11" name="mes_2"/>
          <p:cNvSpPr/>
          <p:nvPr/>
        </p:nvSpPr>
        <p:spPr>
          <a:xfrm>
            <a:off x="8503920" y="1371600"/>
            <a:ext cx="2980944" cy="411480"/>
          </a:xfrm>
          <a:prstGeom prst="rect">
            <a:avLst/>
          </a:prstGeom>
          <a:solidFill>
            <a:srgbClr val="1C3566"/>
          </a:solidFill>
          <a:ln w="12700">
            <a:solidFill>
              <a:srgbClr val="1C356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503920" y="1371600"/>
            <a:ext cx="2980944" cy="411480"/>
          </a:xfrm>
          <a:prstGeom prst="rect">
            <a:avLst/>
          </a:prstGeom>
          <a:solidFill>
            <a:schemeClr val="accent6">
              <a:lumMod val="50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 err="1" smtClean="0">
                <a:solidFill>
                  <a:schemeClr val="bg1"/>
                </a:solidFill>
              </a:rPr>
              <a:t>Diciembre</a:t>
            </a:r>
            <a:endParaRPr lang="en-US" sz="1400" dirty="0"/>
          </a:p>
        </p:txBody>
      </p:sp>
      <p:sp>
        <p:nvSpPr>
          <p:cNvPr id="13" name="d17_2"/>
          <p:cNvSpPr/>
          <p:nvPr/>
        </p:nvSpPr>
        <p:spPr>
          <a:xfrm>
            <a:off x="10113264" y="1828800"/>
            <a:ext cx="0" cy="3291840"/>
          </a:xfrm>
          <a:prstGeom prst="line">
            <a:avLst/>
          </a:prstGeom>
          <a:noFill/>
          <a:ln w="19050">
            <a:solidFill>
              <a:srgbClr val="F58634"/>
            </a:solidFill>
            <a:prstDash val="dash"/>
          </a:ln>
        </p:spPr>
      </p:sp>
      <p:sp>
        <p:nvSpPr>
          <p:cNvPr id="14" name="Text 12"/>
          <p:cNvSpPr txBox="1"/>
          <p:nvPr/>
        </p:nvSpPr>
        <p:spPr>
          <a:xfrm>
            <a:off x="9884664" y="51389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 smtClean="0">
                <a:solidFill>
                  <a:schemeClr val="accent2"/>
                </a:solidFill>
              </a:rPr>
              <a:t>17/12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476481" y="2056205"/>
            <a:ext cx="1828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 err="1">
                <a:solidFill>
                  <a:schemeClr val="tx2"/>
                </a:solidFill>
              </a:rPr>
              <a:t>Presentación</a:t>
            </a:r>
            <a:r>
              <a:rPr lang="en-US" sz="1400" b="1" dirty="0">
                <a:solidFill>
                  <a:schemeClr val="tx2"/>
                </a:solidFill>
              </a:rPr>
              <a:t> </a:t>
            </a:r>
            <a:r>
              <a:rPr lang="en-US" sz="1400" b="1" dirty="0" err="1" smtClean="0">
                <a:solidFill>
                  <a:schemeClr val="tx2"/>
                </a:solidFill>
              </a:rPr>
              <a:t>Octubre</a:t>
            </a:r>
            <a:endParaRPr lang="en-US" sz="1400" dirty="0"/>
          </a:p>
          <a:p>
            <a:pPr marL="0" indent="0" algn="ctr">
              <a:buNone/>
            </a:pPr>
            <a:r>
              <a:rPr lang="en-US" sz="1200" dirty="0">
                <a:solidFill>
                  <a:schemeClr val="accent3"/>
                </a:solidFill>
              </a:rPr>
              <a:t>Órdenes del </a:t>
            </a:r>
            <a:r>
              <a:rPr lang="en-US" sz="1200" dirty="0" smtClean="0">
                <a:solidFill>
                  <a:schemeClr val="accent3"/>
                </a:solidFill>
              </a:rPr>
              <a:t>17/09 </a:t>
            </a:r>
            <a:r>
              <a:rPr lang="en-US" sz="1200" dirty="0">
                <a:solidFill>
                  <a:schemeClr val="accent3"/>
                </a:solidFill>
              </a:rPr>
              <a:t>al </a:t>
            </a:r>
            <a:r>
              <a:rPr lang="en-US" sz="1200" dirty="0" smtClean="0">
                <a:solidFill>
                  <a:schemeClr val="accent3"/>
                </a:solidFill>
              </a:rPr>
              <a:t>17/10</a:t>
            </a:r>
            <a:endParaRPr lang="en-US" sz="1400" dirty="0"/>
          </a:p>
        </p:txBody>
      </p:sp>
      <p:sp>
        <p:nvSpPr>
          <p:cNvPr id="18" name="fact_bar_0"/>
          <p:cNvSpPr/>
          <p:nvPr/>
        </p:nvSpPr>
        <p:spPr>
          <a:xfrm>
            <a:off x="5486400" y="2313432"/>
            <a:ext cx="2980944" cy="457200"/>
          </a:xfrm>
          <a:prstGeom prst="roundRect">
            <a:avLst>
              <a:gd name="adj" fmla="val 16000"/>
            </a:avLst>
          </a:prstGeom>
          <a:solidFill>
            <a:srgbClr val="2E5497"/>
          </a:solidFill>
          <a:ln w="12700">
            <a:solidFill>
              <a:srgbClr val="2E5497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468364" y="2304874"/>
            <a:ext cx="29809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 smtClean="0">
                <a:solidFill>
                  <a:schemeClr val="bg1"/>
                </a:solidFill>
              </a:rPr>
              <a:t>FACTURACION MES 10- </a:t>
            </a:r>
            <a:r>
              <a:rPr lang="en-US" sz="1200" b="1" dirty="0" err="1" smtClean="0">
                <a:solidFill>
                  <a:schemeClr val="bg1"/>
                </a:solidFill>
              </a:rPr>
              <a:t>oct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549380" y="3209913"/>
            <a:ext cx="1828800" cy="6249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 err="1">
                <a:solidFill>
                  <a:schemeClr val="tx2"/>
                </a:solidFill>
              </a:rPr>
              <a:t>Presentación</a:t>
            </a:r>
            <a:r>
              <a:rPr lang="en-US" sz="1400" b="1" dirty="0">
                <a:solidFill>
                  <a:schemeClr val="tx2"/>
                </a:solidFill>
              </a:rPr>
              <a:t> </a:t>
            </a:r>
            <a:r>
              <a:rPr lang="en-US" sz="1400" b="1" dirty="0" err="1" smtClean="0">
                <a:solidFill>
                  <a:schemeClr val="tx2"/>
                </a:solidFill>
              </a:rPr>
              <a:t>Noviembre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chemeClr val="accent3"/>
                </a:solidFill>
              </a:rPr>
              <a:t>Órdenes del </a:t>
            </a:r>
            <a:r>
              <a:rPr lang="en-US" sz="1200" dirty="0" smtClean="0">
                <a:solidFill>
                  <a:schemeClr val="accent3"/>
                </a:solidFill>
              </a:rPr>
              <a:t>17/10 </a:t>
            </a:r>
            <a:r>
              <a:rPr lang="en-US" sz="1200" dirty="0">
                <a:solidFill>
                  <a:schemeClr val="accent3"/>
                </a:solidFill>
              </a:rPr>
              <a:t>al </a:t>
            </a:r>
            <a:r>
              <a:rPr lang="en-US" sz="1200" dirty="0" smtClean="0">
                <a:solidFill>
                  <a:schemeClr val="accent3"/>
                </a:solidFill>
              </a:rPr>
              <a:t>17/11</a:t>
            </a:r>
            <a:endParaRPr lang="en-US" sz="1400" dirty="0"/>
          </a:p>
        </p:txBody>
      </p:sp>
      <p:sp>
        <p:nvSpPr>
          <p:cNvPr id="21" name="recep_bar_1"/>
          <p:cNvSpPr/>
          <p:nvPr/>
        </p:nvSpPr>
        <p:spPr>
          <a:xfrm>
            <a:off x="7095744" y="2862491"/>
            <a:ext cx="1371600" cy="457200"/>
          </a:xfrm>
          <a:prstGeom prst="roundRect">
            <a:avLst>
              <a:gd name="adj" fmla="val 16000"/>
            </a:avLst>
          </a:prstGeom>
          <a:solidFill>
            <a:srgbClr val="F58634">
              <a:alpha val="45000"/>
            </a:srgbClr>
          </a:solidFill>
          <a:ln w="12700">
            <a:solidFill>
              <a:srgbClr val="F58634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108560" y="2847216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tx2"/>
                </a:solidFill>
              </a:rPr>
              <a:t>Recepción</a:t>
            </a:r>
            <a:endParaRPr lang="en-US" sz="1200" dirty="0"/>
          </a:p>
        </p:txBody>
      </p:sp>
      <p:sp>
        <p:nvSpPr>
          <p:cNvPr id="25" name="regla_gen"/>
          <p:cNvSpPr/>
          <p:nvPr/>
        </p:nvSpPr>
        <p:spPr>
          <a:xfrm>
            <a:off x="1660124" y="5662169"/>
            <a:ext cx="9126245" cy="479894"/>
          </a:xfrm>
          <a:prstGeom prst="roundRect">
            <a:avLst>
              <a:gd name="adj" fmla="val 16000"/>
            </a:avLst>
          </a:prstGeom>
          <a:solidFill>
            <a:srgbClr val="EEF2F9"/>
          </a:solidFill>
          <a:ln w="12700">
            <a:solidFill>
              <a:srgbClr val="EEF2F9"/>
            </a:solidFill>
            <a:prstDash val="solid"/>
          </a:ln>
          <a:effectLst>
            <a:outerShdw blurRad="101600" dist="25400" dir="5400000" algn="bl" rotWithShape="0">
              <a:srgbClr val="1C3566">
                <a:alpha val="15000"/>
              </a:srgbClr>
            </a:outerShdw>
          </a:effectLst>
        </p:spPr>
      </p:sp>
      <p:sp>
        <p:nvSpPr>
          <p:cNvPr id="26" name="Text 24"/>
          <p:cNvSpPr txBox="1"/>
          <p:nvPr/>
        </p:nvSpPr>
        <p:spPr>
          <a:xfrm>
            <a:off x="1218614" y="5604450"/>
            <a:ext cx="10250602" cy="622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2"/>
                </a:solidFill>
              </a:rPr>
              <a:t>Regla: </a:t>
            </a:r>
            <a:r>
              <a:rPr lang="en-US" sz="1500" dirty="0">
                <a:solidFill>
                  <a:schemeClr val="tx1"/>
                </a:solidFill>
              </a:rPr>
              <a:t>lo que se presenta el 17 de un mes (órdenes del 17 anterior al 17 actual) se factura durante el mes siguiente.</a:t>
            </a:r>
            <a:endParaRPr lang="en-US" sz="1500" dirty="0"/>
          </a:p>
        </p:txBody>
      </p:sp>
      <p:sp>
        <p:nvSpPr>
          <p:cNvPr id="2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14</a:t>
            </a:fld>
            <a:endParaRPr lang="en-US"/>
          </a:p>
        </p:txBody>
      </p:sp>
      <p:sp>
        <p:nvSpPr>
          <p:cNvPr id="28" name="recep_bar_1"/>
          <p:cNvSpPr/>
          <p:nvPr/>
        </p:nvSpPr>
        <p:spPr>
          <a:xfrm>
            <a:off x="4085215" y="1872743"/>
            <a:ext cx="1371600" cy="457200"/>
          </a:xfrm>
          <a:prstGeom prst="roundRect">
            <a:avLst>
              <a:gd name="adj" fmla="val 16000"/>
            </a:avLst>
          </a:prstGeom>
          <a:solidFill>
            <a:srgbClr val="F58634">
              <a:alpha val="45000"/>
            </a:srgbClr>
          </a:solidFill>
          <a:ln w="12700">
            <a:solidFill>
              <a:srgbClr val="F58634"/>
            </a:solidFill>
            <a:prstDash val="solid"/>
          </a:ln>
        </p:spPr>
      </p:sp>
      <p:sp>
        <p:nvSpPr>
          <p:cNvPr id="29" name="fact_bar_0"/>
          <p:cNvSpPr/>
          <p:nvPr/>
        </p:nvSpPr>
        <p:spPr>
          <a:xfrm>
            <a:off x="8521956" y="3402154"/>
            <a:ext cx="2908043" cy="457200"/>
          </a:xfrm>
          <a:prstGeom prst="roundRect">
            <a:avLst>
              <a:gd name="adj" fmla="val 16000"/>
            </a:avLst>
          </a:prstGeom>
          <a:solidFill>
            <a:srgbClr val="2E5497"/>
          </a:solidFill>
          <a:ln w="12700">
            <a:solidFill>
              <a:srgbClr val="2E5497"/>
            </a:solidFill>
            <a:prstDash val="solid"/>
          </a:ln>
        </p:spPr>
      </p:sp>
      <p:sp>
        <p:nvSpPr>
          <p:cNvPr id="30" name="Text 17"/>
          <p:cNvSpPr txBox="1"/>
          <p:nvPr/>
        </p:nvSpPr>
        <p:spPr>
          <a:xfrm>
            <a:off x="8653580" y="3399575"/>
            <a:ext cx="2776419" cy="4840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 smtClean="0">
                <a:solidFill>
                  <a:schemeClr val="bg1"/>
                </a:solidFill>
              </a:rPr>
              <a:t>FACTURACION MES 11- </a:t>
            </a:r>
            <a:r>
              <a:rPr lang="en-US" sz="1200" b="1" dirty="0" err="1" smtClean="0">
                <a:solidFill>
                  <a:schemeClr val="bg1"/>
                </a:solidFill>
              </a:rPr>
              <a:t>nov</a:t>
            </a:r>
            <a:endParaRPr lang="en-US" sz="1200" dirty="0"/>
          </a:p>
        </p:txBody>
      </p:sp>
      <p:sp>
        <p:nvSpPr>
          <p:cNvPr id="31" name="d17_0"/>
          <p:cNvSpPr/>
          <p:nvPr/>
        </p:nvSpPr>
        <p:spPr>
          <a:xfrm>
            <a:off x="5469175" y="1783080"/>
            <a:ext cx="0" cy="2606040"/>
          </a:xfrm>
          <a:prstGeom prst="line">
            <a:avLst/>
          </a:prstGeom>
          <a:noFill/>
          <a:ln w="19050">
            <a:solidFill>
              <a:srgbClr val="F58634"/>
            </a:solidFill>
            <a:prstDash val="dash"/>
          </a:ln>
        </p:spPr>
      </p:sp>
      <p:sp>
        <p:nvSpPr>
          <p:cNvPr id="32" name="d17_0"/>
          <p:cNvSpPr/>
          <p:nvPr/>
        </p:nvSpPr>
        <p:spPr>
          <a:xfrm>
            <a:off x="8485632" y="1783080"/>
            <a:ext cx="0" cy="2606040"/>
          </a:xfrm>
          <a:prstGeom prst="line">
            <a:avLst/>
          </a:prstGeom>
          <a:noFill/>
          <a:ln w="19050">
            <a:solidFill>
              <a:srgbClr val="F58634"/>
            </a:solidFill>
            <a:prstDash val="dash"/>
          </a:ln>
        </p:spPr>
      </p:sp>
      <p:sp>
        <p:nvSpPr>
          <p:cNvPr id="33" name="Elipse 32"/>
          <p:cNvSpPr/>
          <p:nvPr/>
        </p:nvSpPr>
        <p:spPr>
          <a:xfrm>
            <a:off x="3791362" y="5079492"/>
            <a:ext cx="573723" cy="3337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Elipse 33"/>
          <p:cNvSpPr/>
          <p:nvPr/>
        </p:nvSpPr>
        <p:spPr>
          <a:xfrm>
            <a:off x="6794913" y="5072634"/>
            <a:ext cx="573723" cy="3337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Elipse 34"/>
          <p:cNvSpPr/>
          <p:nvPr/>
        </p:nvSpPr>
        <p:spPr>
          <a:xfrm>
            <a:off x="9826403" y="5058156"/>
            <a:ext cx="573723" cy="3337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Text 4"/>
          <p:cNvSpPr txBox="1"/>
          <p:nvPr/>
        </p:nvSpPr>
        <p:spPr>
          <a:xfrm>
            <a:off x="5240575" y="444966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accent2"/>
                </a:solidFill>
              </a:rPr>
              <a:t>2</a:t>
            </a:r>
            <a:r>
              <a:rPr lang="en-US" sz="1200" b="1" dirty="0" smtClean="0">
                <a:solidFill>
                  <a:schemeClr val="accent2"/>
                </a:solidFill>
              </a:rPr>
              <a:t>/11</a:t>
            </a:r>
            <a:endParaRPr lang="en-US" sz="1200" dirty="0"/>
          </a:p>
        </p:txBody>
      </p:sp>
      <p:sp>
        <p:nvSpPr>
          <p:cNvPr id="37" name="Text 4"/>
          <p:cNvSpPr txBox="1"/>
          <p:nvPr/>
        </p:nvSpPr>
        <p:spPr>
          <a:xfrm>
            <a:off x="8259744" y="4426095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accent2"/>
                </a:solidFill>
              </a:rPr>
              <a:t>1</a:t>
            </a:r>
            <a:r>
              <a:rPr lang="en-US" sz="1200" b="1" dirty="0" smtClean="0">
                <a:solidFill>
                  <a:schemeClr val="accent2"/>
                </a:solidFill>
              </a:rPr>
              <a:t>/12</a:t>
            </a:r>
            <a:endParaRPr lang="en-US" sz="1200" dirty="0"/>
          </a:p>
        </p:txBody>
      </p:sp>
      <p:sp>
        <p:nvSpPr>
          <p:cNvPr id="38" name="Abrir corchete 37"/>
          <p:cNvSpPr/>
          <p:nvPr/>
        </p:nvSpPr>
        <p:spPr>
          <a:xfrm rot="16200000">
            <a:off x="8471545" y="3188830"/>
            <a:ext cx="237746" cy="2989348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Abrir corchete 38"/>
          <p:cNvSpPr/>
          <p:nvPr/>
        </p:nvSpPr>
        <p:spPr>
          <a:xfrm rot="16200000">
            <a:off x="5464035" y="2221346"/>
            <a:ext cx="237746" cy="2989348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Text 18"/>
          <p:cNvSpPr txBox="1"/>
          <p:nvPr/>
        </p:nvSpPr>
        <p:spPr>
          <a:xfrm>
            <a:off x="549380" y="4208208"/>
            <a:ext cx="1828800" cy="6249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 err="1">
                <a:solidFill>
                  <a:schemeClr val="tx2"/>
                </a:solidFill>
              </a:rPr>
              <a:t>Presentación</a:t>
            </a:r>
            <a:r>
              <a:rPr lang="en-US" sz="1400" b="1" dirty="0">
                <a:solidFill>
                  <a:schemeClr val="tx2"/>
                </a:solidFill>
              </a:rPr>
              <a:t> </a:t>
            </a:r>
            <a:r>
              <a:rPr lang="en-US" sz="1400" b="1" dirty="0" err="1" smtClean="0">
                <a:solidFill>
                  <a:schemeClr val="tx2"/>
                </a:solidFill>
              </a:rPr>
              <a:t>Diciembre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chemeClr val="accent3"/>
                </a:solidFill>
              </a:rPr>
              <a:t>Órdenes del </a:t>
            </a:r>
            <a:r>
              <a:rPr lang="en-US" sz="1200" dirty="0" smtClean="0">
                <a:solidFill>
                  <a:schemeClr val="accent3"/>
                </a:solidFill>
              </a:rPr>
              <a:t>17/11 </a:t>
            </a:r>
            <a:r>
              <a:rPr lang="en-US" sz="1200" dirty="0">
                <a:solidFill>
                  <a:schemeClr val="accent3"/>
                </a:solidFill>
              </a:rPr>
              <a:t>al </a:t>
            </a:r>
            <a:r>
              <a:rPr lang="en-US" sz="1200" dirty="0" smtClean="0">
                <a:solidFill>
                  <a:schemeClr val="accent3"/>
                </a:solidFill>
              </a:rPr>
              <a:t>17/12</a:t>
            </a:r>
            <a:endParaRPr lang="en-US" sz="1400" dirty="0"/>
          </a:p>
        </p:txBody>
      </p:sp>
      <p:sp>
        <p:nvSpPr>
          <p:cNvPr id="43" name="recep_bar_1"/>
          <p:cNvSpPr/>
          <p:nvPr/>
        </p:nvSpPr>
        <p:spPr>
          <a:xfrm>
            <a:off x="10141437" y="3924896"/>
            <a:ext cx="1371600" cy="457200"/>
          </a:xfrm>
          <a:prstGeom prst="roundRect">
            <a:avLst>
              <a:gd name="adj" fmla="val 16000"/>
            </a:avLst>
          </a:prstGeom>
          <a:solidFill>
            <a:srgbClr val="F58634">
              <a:alpha val="45000"/>
            </a:srgbClr>
          </a:solidFill>
          <a:ln w="12700">
            <a:solidFill>
              <a:srgbClr val="F58634"/>
            </a:solidFill>
            <a:prstDash val="solid"/>
          </a:ln>
        </p:spPr>
      </p:sp>
      <p:sp>
        <p:nvSpPr>
          <p:cNvPr id="44" name="Text 20"/>
          <p:cNvSpPr txBox="1"/>
          <p:nvPr/>
        </p:nvSpPr>
        <p:spPr>
          <a:xfrm>
            <a:off x="4121539" y="1856232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tx2"/>
                </a:solidFill>
              </a:rPr>
              <a:t>Recepción</a:t>
            </a:r>
            <a:endParaRPr lang="en-US" sz="1200" dirty="0"/>
          </a:p>
        </p:txBody>
      </p:sp>
      <p:sp>
        <p:nvSpPr>
          <p:cNvPr id="45" name="Text 20"/>
          <p:cNvSpPr txBox="1"/>
          <p:nvPr/>
        </p:nvSpPr>
        <p:spPr>
          <a:xfrm>
            <a:off x="10141437" y="3834893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tx2"/>
                </a:solidFill>
              </a:rPr>
              <a:t>Recepción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731520" y="1463040"/>
            <a:ext cx="3657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9600" b="1" dirty="0">
                <a:solidFill>
                  <a:schemeClr val="accent2"/>
                </a:solidFill>
              </a:rPr>
              <a:t>03</a:t>
            </a:r>
            <a:endParaRPr lang="en-US" sz="96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731520" y="3017520"/>
            <a:ext cx="7772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bg1"/>
                </a:solidFill>
              </a:rPr>
              <a:t>Facturación de capitados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731520" y="411480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dirty="0">
                <a:solidFill>
                  <a:schemeClr val="accent4"/>
                </a:solidFill>
              </a:rPr>
              <a:t>PAMI y OSEP: cómo funcionan y cuándo se presentan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tx2"/>
                </a:solidFill>
              </a:rPr>
              <a:t>Convenios capitados: PAMI y OSEP</a:t>
            </a:r>
            <a:endParaRPr lang="en-US" sz="3400" dirty="0"/>
          </a:p>
        </p:txBody>
      </p:sp>
      <p:sp>
        <p:nvSpPr>
          <p:cNvPr id="3" name="os_card_0"/>
          <p:cNvSpPr/>
          <p:nvPr/>
        </p:nvSpPr>
        <p:spPr>
          <a:xfrm>
            <a:off x="465208" y="1357152"/>
            <a:ext cx="5394960" cy="4709160"/>
          </a:xfrm>
          <a:prstGeom prst="roundRect">
            <a:avLst>
              <a:gd name="adj" fmla="val 2330"/>
            </a:avLst>
          </a:prstGeom>
          <a:solidFill>
            <a:srgbClr val="EEF2F9"/>
          </a:solidFill>
          <a:ln w="12700">
            <a:solidFill>
              <a:srgbClr val="EEF2F9"/>
            </a:solidFill>
            <a:prstDash val="solid"/>
          </a:ln>
          <a:effectLst>
            <a:outerShdw blurRad="101600" dist="25400" dir="5400000" algn="bl" rotWithShape="0">
              <a:srgbClr val="1C3566">
                <a:alpha val="15000"/>
              </a:srgbClr>
            </a:outerShdw>
          </a:effectLst>
        </p:spPr>
      </p:sp>
      <p:sp>
        <p:nvSpPr>
          <p:cNvPr id="4" name="os_badge_0"/>
          <p:cNvSpPr/>
          <p:nvPr/>
        </p:nvSpPr>
        <p:spPr>
          <a:xfrm>
            <a:off x="868680" y="1691640"/>
            <a:ext cx="1828800" cy="685800"/>
          </a:xfrm>
          <a:prstGeom prst="roundRect">
            <a:avLst>
              <a:gd name="adj" fmla="val 13333"/>
            </a:avLst>
          </a:prstGeom>
          <a:solidFill>
            <a:srgbClr val="2E5497"/>
          </a:solidFill>
          <a:ln w="12700">
            <a:solidFill>
              <a:srgbClr val="2E5497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691640"/>
            <a:ext cx="1828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bg1"/>
                </a:solidFill>
              </a:rPr>
              <a:t>PAMI</a:t>
            </a:r>
            <a:endParaRPr lang="en-US" sz="2600" dirty="0"/>
          </a:p>
        </p:txBody>
      </p:sp>
      <p:sp>
        <p:nvSpPr>
          <p:cNvPr id="6" name="os_0_2.95_circ"/>
          <p:cNvSpPr/>
          <p:nvPr/>
        </p:nvSpPr>
        <p:spPr>
          <a:xfrm>
            <a:off x="914400" y="2770632"/>
            <a:ext cx="384048" cy="384048"/>
          </a:xfrm>
          <a:prstGeom prst="ellipse">
            <a:avLst/>
          </a:prstGeom>
          <a:solidFill>
            <a:srgbClr val="2E5497"/>
          </a:solidFill>
          <a:ln w="12700">
            <a:solidFill>
              <a:srgbClr val="2E5497"/>
            </a:solidFill>
            <a:prstDash val="solid"/>
          </a:ln>
        </p:spPr>
      </p:sp>
      <p:pic>
        <p:nvPicPr>
          <p:cNvPr id="7" name="os_0_2.95_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252" y="2870484"/>
            <a:ext cx="184343" cy="184343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502644" y="3648479"/>
            <a:ext cx="4206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Cápita asignada a Mendoza, sin San Rafael</a:t>
            </a:r>
            <a:endParaRPr lang="en-US" sz="1600" dirty="0"/>
          </a:p>
        </p:txBody>
      </p:sp>
      <p:sp>
        <p:nvSpPr>
          <p:cNvPr id="9" name="os_0_3.87_circ"/>
          <p:cNvSpPr/>
          <p:nvPr/>
        </p:nvSpPr>
        <p:spPr>
          <a:xfrm>
            <a:off x="914400" y="3611880"/>
            <a:ext cx="384048" cy="384048"/>
          </a:xfrm>
          <a:prstGeom prst="ellipse">
            <a:avLst/>
          </a:prstGeom>
          <a:solidFill>
            <a:srgbClr val="2E5497"/>
          </a:solidFill>
          <a:ln w="12700">
            <a:solidFill>
              <a:srgbClr val="2E5497"/>
            </a:solidFill>
            <a:prstDash val="solid"/>
          </a:ln>
        </p:spPr>
      </p:sp>
      <p:pic>
        <p:nvPicPr>
          <p:cNvPr id="10" name="os_0_3.87_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252" y="3711732"/>
            <a:ext cx="184343" cy="184343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492402" y="2805104"/>
            <a:ext cx="4206240" cy="4281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Se </a:t>
            </a:r>
            <a:r>
              <a:rPr lang="en-US" sz="1600" dirty="0" err="1">
                <a:solidFill>
                  <a:schemeClr val="tx1"/>
                </a:solidFill>
              </a:rPr>
              <a:t>abona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monto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determinado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por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cápita por mes</a:t>
            </a:r>
            <a:endParaRPr lang="en-US" sz="1600" dirty="0"/>
          </a:p>
        </p:txBody>
      </p:sp>
      <p:sp>
        <p:nvSpPr>
          <p:cNvPr id="12" name="os_0_4.79_circ"/>
          <p:cNvSpPr/>
          <p:nvPr/>
        </p:nvSpPr>
        <p:spPr>
          <a:xfrm>
            <a:off x="1367406" y="4369237"/>
            <a:ext cx="438816" cy="369471"/>
          </a:xfrm>
          <a:prstGeom prst="ellipse">
            <a:avLst/>
          </a:prstGeom>
          <a:solidFill>
            <a:srgbClr val="6B7A90"/>
          </a:solidFill>
          <a:ln w="12700">
            <a:solidFill>
              <a:srgbClr val="6B7A90"/>
            </a:solidFill>
            <a:prstDash val="solid"/>
          </a:ln>
        </p:spPr>
      </p:sp>
      <p:pic>
        <p:nvPicPr>
          <p:cNvPr id="13" name="os_0_4.79_icon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2402" y="4425719"/>
            <a:ext cx="208243" cy="243048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2031240" y="4369238"/>
            <a:ext cx="3603910" cy="541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</a:rPr>
              <a:t>OP: </a:t>
            </a:r>
            <a:r>
              <a:rPr lang="en-US" sz="1600" dirty="0">
                <a:solidFill>
                  <a:schemeClr val="tx1"/>
                </a:solidFill>
              </a:rPr>
              <a:t>se </a:t>
            </a:r>
            <a:r>
              <a:rPr lang="en-US" sz="1600" dirty="0" err="1" smtClean="0"/>
              <a:t>paga</a:t>
            </a:r>
            <a:r>
              <a:rPr lang="en-US" sz="1600" dirty="0" smtClean="0"/>
              <a:t> </a:t>
            </a:r>
            <a:r>
              <a:rPr lang="en-US" sz="1600" dirty="0" err="1" smtClean="0"/>
              <a:t>por</a:t>
            </a:r>
            <a:r>
              <a:rPr lang="en-US" sz="1600" dirty="0" smtClean="0"/>
              <a:t> </a:t>
            </a:r>
            <a:r>
              <a:rPr lang="en-US" sz="1600" dirty="0" err="1" smtClean="0"/>
              <a:t>prestación</a:t>
            </a:r>
            <a:r>
              <a:rPr lang="en-US" sz="1600" dirty="0" smtClean="0"/>
              <a:t>.</a:t>
            </a:r>
          </a:p>
          <a:p>
            <a:pPr marL="0" indent="0">
              <a:buNone/>
            </a:pPr>
            <a:r>
              <a:rPr lang="en-US" sz="1600" dirty="0" smtClean="0"/>
              <a:t>       </a:t>
            </a:r>
            <a:r>
              <a:rPr lang="en-US" sz="1600" dirty="0" err="1" smtClean="0"/>
              <a:t>Arancel</a:t>
            </a:r>
            <a:r>
              <a:rPr lang="en-US" sz="1600" dirty="0" smtClean="0"/>
              <a:t> </a:t>
            </a:r>
            <a:r>
              <a:rPr lang="en-US" sz="1600" dirty="0" err="1" smtClean="0"/>
              <a:t>propio</a:t>
            </a:r>
            <a:endParaRPr lang="en-US" sz="1600" dirty="0"/>
          </a:p>
        </p:txBody>
      </p:sp>
      <p:sp>
        <p:nvSpPr>
          <p:cNvPr id="15" name="os_0_5.71_circ"/>
          <p:cNvSpPr/>
          <p:nvPr/>
        </p:nvSpPr>
        <p:spPr>
          <a:xfrm>
            <a:off x="1367406" y="5210486"/>
            <a:ext cx="438816" cy="384048"/>
          </a:xfrm>
          <a:prstGeom prst="ellipse">
            <a:avLst/>
          </a:prstGeom>
          <a:solidFill>
            <a:srgbClr val="6B7A90"/>
          </a:solidFill>
          <a:ln w="12700">
            <a:solidFill>
              <a:srgbClr val="6B7A90"/>
            </a:solidFill>
            <a:prstDash val="solid"/>
          </a:ln>
        </p:spPr>
      </p:sp>
      <p:pic>
        <p:nvPicPr>
          <p:cNvPr id="16" name="os_0_5.71_icon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5314" y="5277482"/>
            <a:ext cx="243499" cy="284196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905422" y="5137334"/>
            <a:ext cx="360391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</a:rPr>
              <a:t>Veteranos: </a:t>
            </a:r>
            <a:r>
              <a:rPr lang="en-US" sz="1600" dirty="0" smtClean="0">
                <a:solidFill>
                  <a:schemeClr val="tx1"/>
                </a:solidFill>
              </a:rPr>
              <a:t>se </a:t>
            </a:r>
            <a:r>
              <a:rPr lang="en-US" sz="1600" dirty="0" err="1" smtClean="0">
                <a:solidFill>
                  <a:schemeClr val="tx1"/>
                </a:solidFill>
              </a:rPr>
              <a:t>paga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por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prestación</a:t>
            </a:r>
            <a:r>
              <a:rPr lang="en-US" sz="16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1600" dirty="0" smtClean="0"/>
              <a:t>                    No require OME</a:t>
            </a:r>
          </a:p>
          <a:p>
            <a:pPr marL="0" indent="0">
              <a:buNone/>
            </a:pPr>
            <a:r>
              <a:rPr lang="en-US" sz="1600" dirty="0"/>
              <a:t>	</a:t>
            </a:r>
            <a:r>
              <a:rPr lang="en-US" sz="1600" dirty="0" err="1" smtClean="0"/>
              <a:t>Arancel</a:t>
            </a:r>
            <a:r>
              <a:rPr lang="en-US" sz="1600" dirty="0" smtClean="0"/>
              <a:t> </a:t>
            </a:r>
            <a:r>
              <a:rPr lang="en-US" sz="1600" dirty="0" err="1" smtClean="0"/>
              <a:t>propio</a:t>
            </a:r>
            <a:r>
              <a:rPr lang="en-US" sz="1600" dirty="0" smtClean="0"/>
              <a:t>.</a:t>
            </a:r>
            <a:endParaRPr lang="en-US" sz="1600" dirty="0"/>
          </a:p>
        </p:txBody>
      </p:sp>
      <p:sp>
        <p:nvSpPr>
          <p:cNvPr id="18" name="os_card_1"/>
          <p:cNvSpPr/>
          <p:nvPr/>
        </p:nvSpPr>
        <p:spPr>
          <a:xfrm>
            <a:off x="6124686" y="1357152"/>
            <a:ext cx="5394960" cy="4709160"/>
          </a:xfrm>
          <a:prstGeom prst="roundRect">
            <a:avLst>
              <a:gd name="adj" fmla="val 2330"/>
            </a:avLst>
          </a:prstGeom>
          <a:solidFill>
            <a:srgbClr val="EEF2F9"/>
          </a:solidFill>
          <a:ln w="12700">
            <a:solidFill>
              <a:srgbClr val="EEF2F9"/>
            </a:solidFill>
            <a:prstDash val="solid"/>
          </a:ln>
          <a:effectLst>
            <a:outerShdw blurRad="101600" dist="25400" dir="5400000" algn="bl" rotWithShape="0">
              <a:srgbClr val="1C3566">
                <a:alpha val="15000"/>
              </a:srgbClr>
            </a:outerShdw>
          </a:effectLst>
        </p:spPr>
      </p:sp>
      <p:sp>
        <p:nvSpPr>
          <p:cNvPr id="19" name="os_badge_1"/>
          <p:cNvSpPr/>
          <p:nvPr/>
        </p:nvSpPr>
        <p:spPr>
          <a:xfrm>
            <a:off x="6537960" y="1691640"/>
            <a:ext cx="1828800" cy="685800"/>
          </a:xfrm>
          <a:prstGeom prst="roundRect">
            <a:avLst>
              <a:gd name="adj" fmla="val 13333"/>
            </a:avLst>
          </a:prstGeom>
          <a:solidFill>
            <a:srgbClr val="F58634"/>
          </a:solidFill>
          <a:ln w="12700">
            <a:solidFill>
              <a:srgbClr val="F58634"/>
            </a:solidFill>
            <a:prstDash val="solid"/>
          </a:ln>
        </p:spPr>
      </p:sp>
      <p:sp>
        <p:nvSpPr>
          <p:cNvPr id="20" name="Text 14"/>
          <p:cNvSpPr txBox="1"/>
          <p:nvPr/>
        </p:nvSpPr>
        <p:spPr>
          <a:xfrm>
            <a:off x="6537960" y="1691640"/>
            <a:ext cx="1828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bg1"/>
                </a:solidFill>
              </a:rPr>
              <a:t>OSEP</a:t>
            </a:r>
            <a:endParaRPr lang="en-US" sz="2600" dirty="0"/>
          </a:p>
        </p:txBody>
      </p:sp>
      <p:sp>
        <p:nvSpPr>
          <p:cNvPr id="21" name="os_1_2.95_circ"/>
          <p:cNvSpPr/>
          <p:nvPr/>
        </p:nvSpPr>
        <p:spPr>
          <a:xfrm>
            <a:off x="6583680" y="2770632"/>
            <a:ext cx="384048" cy="384048"/>
          </a:xfrm>
          <a:prstGeom prst="ellipse">
            <a:avLst/>
          </a:prstGeom>
          <a:solidFill>
            <a:srgbClr val="F58634"/>
          </a:solidFill>
          <a:ln w="12700">
            <a:solidFill>
              <a:srgbClr val="F58634"/>
            </a:solidFill>
            <a:prstDash val="solid"/>
          </a:ln>
        </p:spPr>
      </p:sp>
      <p:pic>
        <p:nvPicPr>
          <p:cNvPr id="22" name="os_1_2.95_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3532" y="2870484"/>
            <a:ext cx="184343" cy="184343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7132320" y="2805104"/>
            <a:ext cx="4206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Periódicamente se modifica el valor de la cápita</a:t>
            </a:r>
            <a:endParaRPr lang="en-US" sz="1600" dirty="0"/>
          </a:p>
        </p:txBody>
      </p:sp>
      <p:sp>
        <p:nvSpPr>
          <p:cNvPr id="24" name="os_1_3.87_circ"/>
          <p:cNvSpPr/>
          <p:nvPr/>
        </p:nvSpPr>
        <p:spPr>
          <a:xfrm>
            <a:off x="6583680" y="3611880"/>
            <a:ext cx="384048" cy="384048"/>
          </a:xfrm>
          <a:prstGeom prst="ellipse">
            <a:avLst/>
          </a:prstGeom>
          <a:solidFill>
            <a:srgbClr val="F58634"/>
          </a:solidFill>
          <a:ln w="12700">
            <a:solidFill>
              <a:srgbClr val="F58634"/>
            </a:solidFill>
            <a:prstDash val="solid"/>
          </a:ln>
        </p:spPr>
      </p:sp>
      <p:pic>
        <p:nvPicPr>
          <p:cNvPr id="25" name="os_1_3.87_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3532" y="3711732"/>
            <a:ext cx="184343" cy="184343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7132320" y="3621388"/>
            <a:ext cx="4206240" cy="4577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El listado de prestaciones lo define OSEP</a:t>
            </a:r>
            <a:endParaRPr lang="en-US" sz="1600" dirty="0"/>
          </a:p>
        </p:txBody>
      </p:sp>
      <p:sp>
        <p:nvSpPr>
          <p:cNvPr id="27" name="os_1_4.79_circ"/>
          <p:cNvSpPr/>
          <p:nvPr/>
        </p:nvSpPr>
        <p:spPr>
          <a:xfrm>
            <a:off x="6842796" y="4532172"/>
            <a:ext cx="544911" cy="544293"/>
          </a:xfrm>
          <a:prstGeom prst="ellipse">
            <a:avLst/>
          </a:prstGeom>
          <a:solidFill>
            <a:srgbClr val="6B7A90"/>
          </a:solidFill>
          <a:ln w="12700">
            <a:solidFill>
              <a:srgbClr val="6B7A90"/>
            </a:solidFill>
            <a:prstDash val="solid"/>
          </a:ln>
        </p:spPr>
      </p:sp>
      <p:pic>
        <p:nvPicPr>
          <p:cNvPr id="28" name="os_1_4.79_icon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7023" y="4686090"/>
            <a:ext cx="236455" cy="236455"/>
          </a:xfrm>
          <a:prstGeom prst="rect">
            <a:avLst/>
          </a:prstGeom>
        </p:spPr>
      </p:pic>
      <p:sp>
        <p:nvSpPr>
          <p:cNvPr id="29" name="Text 20"/>
          <p:cNvSpPr txBox="1"/>
          <p:nvPr/>
        </p:nvSpPr>
        <p:spPr>
          <a:xfrm>
            <a:off x="7728041" y="4424376"/>
            <a:ext cx="2765365" cy="971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dirty="0">
                <a:solidFill>
                  <a:schemeClr val="tx1"/>
                </a:solidFill>
              </a:rPr>
              <a:t>Plan Nacer y discapacidad: </a:t>
            </a:r>
            <a:endParaRPr lang="en-US" sz="20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solo </a:t>
            </a:r>
            <a:r>
              <a:rPr lang="en-US" sz="2000" dirty="0">
                <a:solidFill>
                  <a:schemeClr val="tx1"/>
                </a:solidFill>
              </a:rPr>
              <a:t>lo asociado a la patología</a:t>
            </a:r>
            <a:endParaRPr lang="en-US" sz="2000" dirty="0"/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tx2"/>
                </a:solidFill>
              </a:rPr>
              <a:t>Calendario de </a:t>
            </a:r>
            <a:r>
              <a:rPr lang="en-US" sz="3400" b="1" dirty="0" err="1" smtClean="0">
                <a:solidFill>
                  <a:schemeClr val="tx2"/>
                </a:solidFill>
              </a:rPr>
              <a:t>facturación</a:t>
            </a:r>
            <a:r>
              <a:rPr lang="en-US" sz="3400" b="1" dirty="0" smtClean="0">
                <a:solidFill>
                  <a:schemeClr val="tx2"/>
                </a:solidFill>
              </a:rPr>
              <a:t> PAMI Y OSEP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3517505" y="1295016"/>
            <a:ext cx="4150033" cy="411480"/>
          </a:xfrm>
          <a:prstGeom prst="rect">
            <a:avLst/>
          </a:prstGeom>
          <a:solidFill>
            <a:schemeClr val="accent6">
              <a:lumMod val="50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 err="1" smtClean="0">
                <a:solidFill>
                  <a:schemeClr val="bg1"/>
                </a:solidFill>
              </a:rPr>
              <a:t>Octubre</a:t>
            </a:r>
            <a:endParaRPr lang="en-US" sz="1400" dirty="0"/>
          </a:p>
        </p:txBody>
      </p:sp>
      <p:sp>
        <p:nvSpPr>
          <p:cNvPr id="7" name="mes_1"/>
          <p:cNvSpPr/>
          <p:nvPr/>
        </p:nvSpPr>
        <p:spPr>
          <a:xfrm>
            <a:off x="7702688" y="1292359"/>
            <a:ext cx="3220533" cy="411480"/>
          </a:xfrm>
          <a:prstGeom prst="rect">
            <a:avLst/>
          </a:prstGeom>
          <a:solidFill>
            <a:srgbClr val="1C3566"/>
          </a:solidFill>
          <a:ln w="12700">
            <a:solidFill>
              <a:srgbClr val="1C356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882379" y="1310118"/>
            <a:ext cx="29809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 err="1" smtClean="0">
                <a:solidFill>
                  <a:schemeClr val="bg1"/>
                </a:solidFill>
              </a:rPr>
              <a:t>Noviembre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5684086" y="491724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 smtClean="0">
                <a:solidFill>
                  <a:schemeClr val="accent2"/>
                </a:solidFill>
              </a:rPr>
              <a:t>19/10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01466" y="1207099"/>
            <a:ext cx="1828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 err="1">
                <a:solidFill>
                  <a:schemeClr val="tx2"/>
                </a:solidFill>
              </a:rPr>
              <a:t>Presentación</a:t>
            </a:r>
            <a:r>
              <a:rPr lang="en-US" sz="1400" b="1" dirty="0">
                <a:solidFill>
                  <a:schemeClr val="tx2"/>
                </a:solidFill>
              </a:rPr>
              <a:t> </a:t>
            </a:r>
            <a:r>
              <a:rPr lang="en-US" sz="1400" b="1" dirty="0" err="1" smtClean="0">
                <a:solidFill>
                  <a:schemeClr val="tx2"/>
                </a:solidFill>
              </a:rPr>
              <a:t>Octubre</a:t>
            </a:r>
            <a:endParaRPr lang="en-US" sz="1400" dirty="0"/>
          </a:p>
        </p:txBody>
      </p:sp>
      <p:sp>
        <p:nvSpPr>
          <p:cNvPr id="18" name="fact_bar_0"/>
          <p:cNvSpPr/>
          <p:nvPr/>
        </p:nvSpPr>
        <p:spPr>
          <a:xfrm>
            <a:off x="7702687" y="2760761"/>
            <a:ext cx="3160635" cy="636155"/>
          </a:xfrm>
          <a:prstGeom prst="roundRect">
            <a:avLst>
              <a:gd name="adj" fmla="val 16000"/>
            </a:avLst>
          </a:prstGeom>
          <a:solidFill>
            <a:srgbClr val="2E5497"/>
          </a:solidFill>
          <a:ln w="12700">
            <a:solidFill>
              <a:srgbClr val="2E5497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7667537" y="2763733"/>
            <a:ext cx="3220533" cy="6356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 smtClean="0">
                <a:solidFill>
                  <a:schemeClr val="bg1"/>
                </a:solidFill>
              </a:rPr>
              <a:t>FACTURACION MES 10- </a:t>
            </a:r>
            <a:r>
              <a:rPr lang="en-US" sz="1200" b="1" dirty="0" err="1" smtClean="0">
                <a:solidFill>
                  <a:schemeClr val="bg1"/>
                </a:solidFill>
              </a:rPr>
              <a:t>oct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976778" y="1961371"/>
            <a:ext cx="1828800" cy="6249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dirty="0" smtClean="0">
                <a:solidFill>
                  <a:schemeClr val="tx2"/>
                </a:solidFill>
              </a:rPr>
              <a:t>A. </a:t>
            </a:r>
            <a:r>
              <a:rPr lang="en-US" sz="1400" b="1" dirty="0" err="1" smtClean="0">
                <a:solidFill>
                  <a:schemeClr val="tx2"/>
                </a:solidFill>
              </a:rPr>
              <a:t>Doble</a:t>
            </a:r>
            <a:r>
              <a:rPr lang="en-US" sz="1400" b="1" dirty="0" smtClean="0">
                <a:solidFill>
                  <a:schemeClr val="tx2"/>
                </a:solidFill>
              </a:rPr>
              <a:t> </a:t>
            </a:r>
            <a:r>
              <a:rPr lang="en-US" sz="1400" b="1" dirty="0" err="1" smtClean="0">
                <a:solidFill>
                  <a:schemeClr val="tx2"/>
                </a:solidFill>
              </a:rPr>
              <a:t>presentación</a:t>
            </a:r>
            <a:r>
              <a:rPr lang="en-US" sz="1400" b="1" dirty="0" smtClean="0">
                <a:solidFill>
                  <a:schemeClr val="tx2"/>
                </a:solidFill>
              </a:rPr>
              <a:t> </a:t>
            </a:r>
            <a:endParaRPr lang="en-US" sz="1400" dirty="0"/>
          </a:p>
        </p:txBody>
      </p:sp>
      <p:sp>
        <p:nvSpPr>
          <p:cNvPr id="21" name="recep_bar_1"/>
          <p:cNvSpPr/>
          <p:nvPr/>
        </p:nvSpPr>
        <p:spPr>
          <a:xfrm>
            <a:off x="5899064" y="2252945"/>
            <a:ext cx="1768474" cy="507817"/>
          </a:xfrm>
          <a:prstGeom prst="roundRect">
            <a:avLst>
              <a:gd name="adj" fmla="val 16000"/>
            </a:avLst>
          </a:prstGeom>
          <a:solidFill>
            <a:srgbClr val="F58634">
              <a:alpha val="45000"/>
            </a:srgbClr>
          </a:solidFill>
          <a:ln w="12700">
            <a:solidFill>
              <a:srgbClr val="F58634"/>
            </a:solidFill>
            <a:prstDash val="solid"/>
          </a:ln>
        </p:spPr>
      </p:sp>
      <p:sp>
        <p:nvSpPr>
          <p:cNvPr id="2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17</a:t>
            </a:fld>
            <a:endParaRPr lang="en-US"/>
          </a:p>
        </p:txBody>
      </p:sp>
      <p:sp>
        <p:nvSpPr>
          <p:cNvPr id="28" name="recep_bar_1"/>
          <p:cNvSpPr/>
          <p:nvPr/>
        </p:nvSpPr>
        <p:spPr>
          <a:xfrm>
            <a:off x="3517505" y="1763013"/>
            <a:ext cx="2363234" cy="458560"/>
          </a:xfrm>
          <a:prstGeom prst="roundRect">
            <a:avLst>
              <a:gd name="adj" fmla="val 16000"/>
            </a:avLst>
          </a:prstGeom>
          <a:solidFill>
            <a:srgbClr val="F58634">
              <a:alpha val="45000"/>
            </a:srgbClr>
          </a:solidFill>
          <a:ln w="12700">
            <a:solidFill>
              <a:srgbClr val="F58634"/>
            </a:solidFill>
            <a:prstDash val="solid"/>
          </a:ln>
        </p:spPr>
      </p:sp>
      <p:sp>
        <p:nvSpPr>
          <p:cNvPr id="31" name="d17_0"/>
          <p:cNvSpPr/>
          <p:nvPr/>
        </p:nvSpPr>
        <p:spPr>
          <a:xfrm>
            <a:off x="3517504" y="1721598"/>
            <a:ext cx="9663" cy="2337757"/>
          </a:xfrm>
          <a:prstGeom prst="line">
            <a:avLst/>
          </a:prstGeom>
          <a:noFill/>
          <a:ln w="19050">
            <a:solidFill>
              <a:srgbClr val="F58634"/>
            </a:solidFill>
            <a:prstDash val="dash"/>
          </a:ln>
        </p:spPr>
      </p:sp>
      <p:sp>
        <p:nvSpPr>
          <p:cNvPr id="32" name="d17_0"/>
          <p:cNvSpPr/>
          <p:nvPr/>
        </p:nvSpPr>
        <p:spPr>
          <a:xfrm flipH="1">
            <a:off x="7649211" y="1721598"/>
            <a:ext cx="18327" cy="2420422"/>
          </a:xfrm>
          <a:prstGeom prst="line">
            <a:avLst/>
          </a:prstGeom>
          <a:noFill/>
          <a:ln w="19050">
            <a:solidFill>
              <a:srgbClr val="F58634"/>
            </a:solidFill>
            <a:prstDash val="dash"/>
          </a:ln>
        </p:spPr>
      </p:sp>
      <p:sp>
        <p:nvSpPr>
          <p:cNvPr id="33" name="Elipse 32"/>
          <p:cNvSpPr/>
          <p:nvPr/>
        </p:nvSpPr>
        <p:spPr>
          <a:xfrm>
            <a:off x="7357565" y="4191158"/>
            <a:ext cx="573723" cy="3337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Elipse 33"/>
          <p:cNvSpPr/>
          <p:nvPr/>
        </p:nvSpPr>
        <p:spPr>
          <a:xfrm>
            <a:off x="5625825" y="4825498"/>
            <a:ext cx="573723" cy="3337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Text 4"/>
          <p:cNvSpPr txBox="1"/>
          <p:nvPr/>
        </p:nvSpPr>
        <p:spPr>
          <a:xfrm>
            <a:off x="7429774" y="42791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 smtClean="0">
                <a:solidFill>
                  <a:schemeClr val="accent2"/>
                </a:solidFill>
              </a:rPr>
              <a:t>2/11</a:t>
            </a:r>
            <a:endParaRPr lang="en-US" sz="1200" dirty="0"/>
          </a:p>
        </p:txBody>
      </p:sp>
      <p:sp>
        <p:nvSpPr>
          <p:cNvPr id="40" name="Text 18"/>
          <p:cNvSpPr txBox="1"/>
          <p:nvPr/>
        </p:nvSpPr>
        <p:spPr>
          <a:xfrm>
            <a:off x="976778" y="3434375"/>
            <a:ext cx="1828800" cy="6249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 smtClean="0">
                <a:solidFill>
                  <a:schemeClr val="tx2"/>
                </a:solidFill>
              </a:rPr>
              <a:t>B. </a:t>
            </a:r>
            <a:r>
              <a:rPr lang="en-US" sz="1400" b="1" dirty="0" err="1" smtClean="0">
                <a:solidFill>
                  <a:schemeClr val="tx2"/>
                </a:solidFill>
              </a:rPr>
              <a:t>Única</a:t>
            </a:r>
            <a:r>
              <a:rPr lang="en-US" sz="1400" b="1" dirty="0" smtClean="0">
                <a:solidFill>
                  <a:schemeClr val="tx2"/>
                </a:solidFill>
              </a:rPr>
              <a:t> </a:t>
            </a:r>
            <a:r>
              <a:rPr lang="en-US" sz="1400" b="1" dirty="0" err="1" smtClean="0">
                <a:solidFill>
                  <a:schemeClr val="tx2"/>
                </a:solidFill>
              </a:rPr>
              <a:t>presentación</a:t>
            </a:r>
            <a:endParaRPr lang="en-US" sz="1400" dirty="0"/>
          </a:p>
        </p:txBody>
      </p:sp>
      <p:sp>
        <p:nvSpPr>
          <p:cNvPr id="44" name="Text 20"/>
          <p:cNvSpPr txBox="1"/>
          <p:nvPr/>
        </p:nvSpPr>
        <p:spPr>
          <a:xfrm>
            <a:off x="3930759" y="17430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 smtClean="0">
                <a:solidFill>
                  <a:schemeClr val="tx2"/>
                </a:solidFill>
              </a:rPr>
              <a:t>1ª </a:t>
            </a:r>
            <a:r>
              <a:rPr lang="en-US" sz="1200" b="1" dirty="0" err="1" smtClean="0">
                <a:solidFill>
                  <a:schemeClr val="tx2"/>
                </a:solidFill>
              </a:rPr>
              <a:t>Recepción</a:t>
            </a:r>
            <a:endParaRPr lang="en-US" sz="1200" b="1" dirty="0" smtClean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en-US" sz="1200" b="1" dirty="0" smtClean="0">
                <a:solidFill>
                  <a:schemeClr val="tx2"/>
                </a:solidFill>
              </a:rPr>
              <a:t>1/10 – 19/10</a:t>
            </a:r>
            <a:endParaRPr lang="en-US" sz="1200" dirty="0"/>
          </a:p>
        </p:txBody>
      </p:sp>
      <p:sp>
        <p:nvSpPr>
          <p:cNvPr id="41" name="Text 4"/>
          <p:cNvSpPr txBox="1"/>
          <p:nvPr/>
        </p:nvSpPr>
        <p:spPr>
          <a:xfrm>
            <a:off x="3336429" y="41420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 smtClean="0">
                <a:solidFill>
                  <a:schemeClr val="accent2"/>
                </a:solidFill>
              </a:rPr>
              <a:t>1/10</a:t>
            </a:r>
            <a:endParaRPr lang="en-US" sz="1200" dirty="0"/>
          </a:p>
        </p:txBody>
      </p:sp>
      <p:sp>
        <p:nvSpPr>
          <p:cNvPr id="42" name="d17_1"/>
          <p:cNvSpPr/>
          <p:nvPr/>
        </p:nvSpPr>
        <p:spPr>
          <a:xfrm>
            <a:off x="5899064" y="1721598"/>
            <a:ext cx="0" cy="3134487"/>
          </a:xfrm>
          <a:prstGeom prst="line">
            <a:avLst/>
          </a:prstGeom>
          <a:noFill/>
          <a:ln w="19050">
            <a:solidFill>
              <a:srgbClr val="F58634"/>
            </a:solidFill>
            <a:prstDash val="dash"/>
          </a:ln>
        </p:spPr>
      </p:sp>
      <p:sp>
        <p:nvSpPr>
          <p:cNvPr id="46" name="Text 20"/>
          <p:cNvSpPr txBox="1"/>
          <p:nvPr/>
        </p:nvSpPr>
        <p:spPr>
          <a:xfrm>
            <a:off x="6102488" y="2286033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tx2"/>
                </a:solidFill>
              </a:rPr>
              <a:t>2</a:t>
            </a:r>
            <a:r>
              <a:rPr lang="en-US" sz="1200" b="1" dirty="0" smtClean="0">
                <a:solidFill>
                  <a:schemeClr val="tx2"/>
                </a:solidFill>
              </a:rPr>
              <a:t>ª </a:t>
            </a:r>
            <a:r>
              <a:rPr lang="en-US" sz="1200" b="1" dirty="0" err="1" smtClean="0">
                <a:solidFill>
                  <a:schemeClr val="tx2"/>
                </a:solidFill>
              </a:rPr>
              <a:t>Recepción</a:t>
            </a:r>
            <a:endParaRPr lang="en-US" sz="1200" b="1" dirty="0" smtClean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en-US" sz="1200" b="1" dirty="0" smtClean="0">
                <a:solidFill>
                  <a:schemeClr val="tx2"/>
                </a:solidFill>
              </a:rPr>
              <a:t>19/10 – 31/10</a:t>
            </a:r>
            <a:endParaRPr lang="en-US" sz="1200" dirty="0"/>
          </a:p>
        </p:txBody>
      </p:sp>
      <p:sp>
        <p:nvSpPr>
          <p:cNvPr id="47" name="Elipse 46"/>
          <p:cNvSpPr/>
          <p:nvPr/>
        </p:nvSpPr>
        <p:spPr>
          <a:xfrm>
            <a:off x="3260734" y="4097240"/>
            <a:ext cx="573723" cy="3337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recep_bar_1"/>
          <p:cNvSpPr/>
          <p:nvPr/>
        </p:nvSpPr>
        <p:spPr>
          <a:xfrm>
            <a:off x="3545493" y="3396917"/>
            <a:ext cx="4086896" cy="458560"/>
          </a:xfrm>
          <a:prstGeom prst="roundRect">
            <a:avLst>
              <a:gd name="adj" fmla="val 16000"/>
            </a:avLst>
          </a:prstGeom>
          <a:solidFill>
            <a:srgbClr val="F58634">
              <a:alpha val="45000"/>
            </a:srgbClr>
          </a:solidFill>
          <a:ln w="12700">
            <a:solidFill>
              <a:srgbClr val="F58634"/>
            </a:solidFill>
            <a:prstDash val="solid"/>
          </a:ln>
        </p:spPr>
      </p:sp>
      <p:sp>
        <p:nvSpPr>
          <p:cNvPr id="49" name="Text 20"/>
          <p:cNvSpPr txBox="1"/>
          <p:nvPr/>
        </p:nvSpPr>
        <p:spPr>
          <a:xfrm>
            <a:off x="5194939" y="3398519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 smtClean="0">
                <a:solidFill>
                  <a:schemeClr val="tx2"/>
                </a:solidFill>
              </a:rPr>
              <a:t>2ª </a:t>
            </a:r>
            <a:r>
              <a:rPr lang="en-US" sz="1200" b="1" dirty="0" err="1" smtClean="0">
                <a:solidFill>
                  <a:schemeClr val="tx2"/>
                </a:solidFill>
              </a:rPr>
              <a:t>Recepción</a:t>
            </a:r>
            <a:endParaRPr lang="en-US" sz="1200" b="1" dirty="0" smtClean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en-US" sz="1200" b="1" dirty="0" smtClean="0">
                <a:solidFill>
                  <a:schemeClr val="tx2"/>
                </a:solidFill>
              </a:rPr>
              <a:t>1/10 – 31/10</a:t>
            </a:r>
            <a:endParaRPr lang="en-US" sz="1200" dirty="0"/>
          </a:p>
        </p:txBody>
      </p:sp>
      <p:sp>
        <p:nvSpPr>
          <p:cNvPr id="23" name="Abrir llave 22"/>
          <p:cNvSpPr/>
          <p:nvPr/>
        </p:nvSpPr>
        <p:spPr>
          <a:xfrm>
            <a:off x="3116062" y="1721598"/>
            <a:ext cx="120402" cy="125184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" name="Abrir llave 50"/>
          <p:cNvSpPr/>
          <p:nvPr/>
        </p:nvSpPr>
        <p:spPr>
          <a:xfrm>
            <a:off x="3116234" y="3074230"/>
            <a:ext cx="120402" cy="125184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dif_card"/>
          <p:cNvSpPr/>
          <p:nvPr/>
        </p:nvSpPr>
        <p:spPr>
          <a:xfrm>
            <a:off x="1978543" y="5248647"/>
            <a:ext cx="8088736" cy="1167549"/>
          </a:xfrm>
          <a:prstGeom prst="roundRect">
            <a:avLst>
              <a:gd name="adj" fmla="val 6857"/>
            </a:avLst>
          </a:prstGeom>
          <a:solidFill>
            <a:srgbClr val="FDE6D4"/>
          </a:solidFill>
          <a:ln w="12700">
            <a:solidFill>
              <a:srgbClr val="FDE6D4"/>
            </a:solidFill>
            <a:prstDash val="solid"/>
          </a:ln>
          <a:effectLst>
            <a:outerShdw blurRad="101600" dist="25400" dir="5400000" algn="bl" rotWithShape="0">
              <a:srgbClr val="1C3566">
                <a:alpha val="15000"/>
              </a:srgbClr>
            </a:outerShdw>
          </a:effectLst>
        </p:spPr>
      </p:sp>
      <p:sp>
        <p:nvSpPr>
          <p:cNvPr id="53" name="dif_ic_circ"/>
          <p:cNvSpPr/>
          <p:nvPr/>
        </p:nvSpPr>
        <p:spPr>
          <a:xfrm>
            <a:off x="2111111" y="5467735"/>
            <a:ext cx="798109" cy="652617"/>
          </a:xfrm>
          <a:prstGeom prst="ellipse">
            <a:avLst/>
          </a:prstGeom>
          <a:solidFill>
            <a:srgbClr val="F58634"/>
          </a:solidFill>
          <a:ln w="12700">
            <a:solidFill>
              <a:srgbClr val="F58634"/>
            </a:solidFill>
            <a:prstDash val="solid"/>
          </a:ln>
        </p:spPr>
      </p:sp>
      <p:pic>
        <p:nvPicPr>
          <p:cNvPr id="54" name="dif_ic_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0160" y="5585812"/>
            <a:ext cx="383093" cy="383093"/>
          </a:xfrm>
          <a:prstGeom prst="rect">
            <a:avLst/>
          </a:prstGeom>
        </p:spPr>
      </p:pic>
      <p:sp>
        <p:nvSpPr>
          <p:cNvPr id="55" name="Text 20"/>
          <p:cNvSpPr txBox="1"/>
          <p:nvPr/>
        </p:nvSpPr>
        <p:spPr>
          <a:xfrm>
            <a:off x="3429406" y="5284911"/>
            <a:ext cx="6495830" cy="9019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Diferencia clave con la </a:t>
            </a:r>
            <a:r>
              <a:rPr lang="en-US" sz="1800" b="1" dirty="0" err="1">
                <a:solidFill>
                  <a:schemeClr val="tx2"/>
                </a:solidFill>
              </a:rPr>
              <a:t>facturación</a:t>
            </a:r>
            <a:r>
              <a:rPr lang="en-US" sz="1800" b="1" dirty="0">
                <a:solidFill>
                  <a:schemeClr val="tx2"/>
                </a:solidFill>
              </a:rPr>
              <a:t> </a:t>
            </a:r>
            <a:r>
              <a:rPr lang="en-US" b="1" dirty="0" err="1" smtClean="0">
                <a:solidFill>
                  <a:schemeClr val="tx2"/>
                </a:solidFill>
              </a:rPr>
              <a:t>mutuales</a:t>
            </a:r>
            <a:r>
              <a:rPr lang="en-US" b="1" dirty="0" smtClean="0">
                <a:solidFill>
                  <a:schemeClr val="tx2"/>
                </a:solidFill>
              </a:rPr>
              <a:t> </a:t>
            </a:r>
            <a:r>
              <a:rPr lang="en-US" sz="1800" b="1" dirty="0" err="1" smtClean="0">
                <a:solidFill>
                  <a:schemeClr val="tx2"/>
                </a:solidFill>
              </a:rPr>
              <a:t>generales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En los capitados el período es el </a:t>
            </a:r>
            <a:r>
              <a:rPr lang="en-US" sz="1500" b="1" dirty="0">
                <a:solidFill>
                  <a:schemeClr val="tx1"/>
                </a:solidFill>
              </a:rPr>
              <a:t>mes calendario </a:t>
            </a:r>
            <a:r>
              <a:rPr lang="en-US" sz="1500" dirty="0">
                <a:solidFill>
                  <a:schemeClr val="tx1"/>
                </a:solidFill>
              </a:rPr>
              <a:t>(del 1 al 30/31), no del 17 al 17. </a:t>
            </a:r>
            <a:endParaRPr lang="en-US" sz="1500" dirty="0" smtClean="0">
              <a:solidFill>
                <a:schemeClr val="tx1"/>
              </a:solidFill>
            </a:endParaRPr>
          </a:p>
          <a:p>
            <a:pPr marL="0" indent="0">
              <a:spcAft>
                <a:spcPts val="400"/>
              </a:spcAft>
              <a:buNone/>
            </a:pPr>
            <a:r>
              <a:rPr lang="en-US" sz="1500" dirty="0" smtClean="0">
                <a:solidFill>
                  <a:schemeClr val="tx1"/>
                </a:solidFill>
              </a:rPr>
              <a:t>La </a:t>
            </a:r>
            <a:r>
              <a:rPr lang="en-US" sz="1500" dirty="0">
                <a:solidFill>
                  <a:schemeClr val="tx1"/>
                </a:solidFill>
              </a:rPr>
              <a:t>2ª presentación (1 y 2 del mes siguiente) es </a:t>
            </a:r>
            <a:r>
              <a:rPr lang="en-US" sz="1500" b="1" u="sng" dirty="0">
                <a:solidFill>
                  <a:schemeClr val="tx1"/>
                </a:solidFill>
              </a:rPr>
              <a:t>obligatoria</a:t>
            </a:r>
            <a:r>
              <a:rPr lang="en-US" sz="1500" dirty="0">
                <a:solidFill>
                  <a:schemeClr val="tx1"/>
                </a:solidFill>
              </a:rPr>
              <a:t>.</a:t>
            </a:r>
            <a:endParaRPr lang="en-US" sz="1500" dirty="0"/>
          </a:p>
        </p:txBody>
      </p:sp>
      <p:sp>
        <p:nvSpPr>
          <p:cNvPr id="5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78206" y="6716803"/>
            <a:ext cx="532073" cy="147307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173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tx2"/>
                </a:solidFill>
              </a:rPr>
              <a:t>Órdenes fuera del </a:t>
            </a:r>
            <a:r>
              <a:rPr lang="en-US" sz="3400" b="1" dirty="0" err="1" smtClean="0">
                <a:solidFill>
                  <a:schemeClr val="tx2"/>
                </a:solidFill>
              </a:rPr>
              <a:t>período</a:t>
            </a:r>
            <a:r>
              <a:rPr lang="en-US" sz="3400" b="1" dirty="0" smtClean="0">
                <a:solidFill>
                  <a:schemeClr val="tx2"/>
                </a:solidFill>
              </a:rPr>
              <a:t> - PAMI</a:t>
            </a:r>
            <a:endParaRPr lang="en-US" sz="3400" dirty="0"/>
          </a:p>
        </p:txBody>
      </p:sp>
      <p:sp>
        <p:nvSpPr>
          <p:cNvPr id="3" name="caso_card_0"/>
          <p:cNvSpPr/>
          <p:nvPr/>
        </p:nvSpPr>
        <p:spPr>
          <a:xfrm>
            <a:off x="548640" y="1296024"/>
            <a:ext cx="4983480" cy="2823215"/>
          </a:xfrm>
          <a:prstGeom prst="roundRect">
            <a:avLst>
              <a:gd name="adj" fmla="val 3529"/>
            </a:avLst>
          </a:prstGeom>
          <a:solidFill>
            <a:srgbClr val="EEF2F9"/>
          </a:solidFill>
          <a:ln w="12700">
            <a:solidFill>
              <a:srgbClr val="EEF2F9"/>
            </a:solidFill>
            <a:prstDash val="solid"/>
          </a:ln>
          <a:effectLst>
            <a:outerShdw blurRad="101600" dist="25400" dir="5400000" algn="bl" rotWithShape="0">
              <a:srgbClr val="1C3566">
                <a:alpha val="15000"/>
              </a:srgbClr>
            </a:outerShdw>
          </a:effectLst>
        </p:spPr>
      </p:sp>
      <p:sp>
        <p:nvSpPr>
          <p:cNvPr id="4" name="caso_0_circ"/>
          <p:cNvSpPr/>
          <p:nvPr/>
        </p:nvSpPr>
        <p:spPr>
          <a:xfrm>
            <a:off x="889099" y="1567632"/>
            <a:ext cx="1005840" cy="1005840"/>
          </a:xfrm>
          <a:prstGeom prst="ellipse">
            <a:avLst/>
          </a:prstGeom>
          <a:solidFill>
            <a:srgbClr val="F58634"/>
          </a:solidFill>
          <a:ln w="12700">
            <a:solidFill>
              <a:srgbClr val="F58634"/>
            </a:solidFill>
            <a:prstDash val="solid"/>
          </a:ln>
        </p:spPr>
      </p:sp>
      <p:pic>
        <p:nvPicPr>
          <p:cNvPr id="5" name="caso_0_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617" y="1803196"/>
            <a:ext cx="482803" cy="482803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960120" y="2777812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chemeClr val="tx2"/>
                </a:solidFill>
              </a:rPr>
              <a:t>Fuera de período</a:t>
            </a:r>
            <a:endParaRPr lang="en-US" sz="2200" dirty="0"/>
          </a:p>
        </p:txBody>
      </p:sp>
      <p:sp>
        <p:nvSpPr>
          <p:cNvPr id="7" name="Text 4"/>
          <p:cNvSpPr txBox="1"/>
          <p:nvPr/>
        </p:nvSpPr>
        <p:spPr>
          <a:xfrm>
            <a:off x="960120" y="3305735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Anular la autorización y volver a autorizar.</a:t>
            </a:r>
            <a:endParaRPr lang="en-US" sz="1600" dirty="0"/>
          </a:p>
        </p:txBody>
      </p:sp>
      <p:sp>
        <p:nvSpPr>
          <p:cNvPr id="8" name="caso_card_1"/>
          <p:cNvSpPr/>
          <p:nvPr/>
        </p:nvSpPr>
        <p:spPr>
          <a:xfrm>
            <a:off x="6049245" y="1296024"/>
            <a:ext cx="5225396" cy="2823215"/>
          </a:xfrm>
          <a:prstGeom prst="roundRect">
            <a:avLst>
              <a:gd name="adj" fmla="val 3529"/>
            </a:avLst>
          </a:prstGeom>
          <a:solidFill>
            <a:srgbClr val="EEF2F9"/>
          </a:solidFill>
          <a:ln w="12700">
            <a:solidFill>
              <a:srgbClr val="EEF2F9"/>
            </a:solidFill>
            <a:prstDash val="solid"/>
          </a:ln>
          <a:effectLst>
            <a:outerShdw blurRad="101600" dist="25400" dir="5400000" algn="bl" rotWithShape="0">
              <a:srgbClr val="1C3566">
                <a:alpha val="15000"/>
              </a:srgbClr>
            </a:outerShdw>
          </a:effectLst>
        </p:spPr>
      </p:sp>
      <p:sp>
        <p:nvSpPr>
          <p:cNvPr id="9" name="caso_1_circ"/>
          <p:cNvSpPr/>
          <p:nvPr/>
        </p:nvSpPr>
        <p:spPr>
          <a:xfrm>
            <a:off x="6421369" y="1533763"/>
            <a:ext cx="1005840" cy="1005840"/>
          </a:xfrm>
          <a:prstGeom prst="ellipse">
            <a:avLst/>
          </a:prstGeom>
          <a:solidFill>
            <a:srgbClr val="2E5497"/>
          </a:solidFill>
          <a:ln w="12700">
            <a:solidFill>
              <a:srgbClr val="2E5497"/>
            </a:solidFill>
            <a:prstDash val="solid"/>
          </a:ln>
        </p:spPr>
      </p:sp>
      <p:pic>
        <p:nvPicPr>
          <p:cNvPr id="10" name="caso_1_icon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5538" y="1795281"/>
            <a:ext cx="482803" cy="482803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6375943" y="270891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chemeClr val="tx2"/>
                </a:solidFill>
              </a:rPr>
              <a:t>Corresponde al próximo período</a:t>
            </a:r>
            <a:endParaRPr lang="en-US" sz="2200" dirty="0"/>
          </a:p>
        </p:txBody>
      </p:sp>
      <p:sp>
        <p:nvSpPr>
          <p:cNvPr id="12" name="Text 8"/>
          <p:cNvSpPr txBox="1"/>
          <p:nvPr/>
        </p:nvSpPr>
        <p:spPr>
          <a:xfrm>
            <a:off x="6375943" y="3257550"/>
            <a:ext cx="4572000" cy="621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No presentarla todavía: se presenta en la fecha que le corresponde.</a:t>
            </a:r>
            <a:endParaRPr lang="en-US" sz="1600" dirty="0"/>
          </a:p>
        </p:txBody>
      </p:sp>
      <p:sp>
        <p:nvSpPr>
          <p:cNvPr id="13" name="estadistica_card"/>
          <p:cNvSpPr/>
          <p:nvPr/>
        </p:nvSpPr>
        <p:spPr>
          <a:xfrm>
            <a:off x="2114736" y="5276610"/>
            <a:ext cx="7421735" cy="1001184"/>
          </a:xfrm>
          <a:prstGeom prst="roundRect">
            <a:avLst>
              <a:gd name="adj" fmla="val 10000"/>
            </a:avLst>
          </a:prstGeom>
          <a:solidFill>
            <a:srgbClr val="1C3566"/>
          </a:solidFill>
          <a:ln w="12700">
            <a:solidFill>
              <a:srgbClr val="1C3566"/>
            </a:solidFill>
            <a:prstDash val="solid"/>
          </a:ln>
          <a:effectLst>
            <a:outerShdw blurRad="101600" dist="25400" dir="5400000" algn="bl" rotWithShape="0">
              <a:srgbClr val="1C3566">
                <a:alpha val="15000"/>
              </a:srgbClr>
            </a:outerShdw>
          </a:effectLst>
        </p:spPr>
      </p:sp>
      <p:sp>
        <p:nvSpPr>
          <p:cNvPr id="14" name="estad_circ"/>
          <p:cNvSpPr/>
          <p:nvPr/>
        </p:nvSpPr>
        <p:spPr>
          <a:xfrm>
            <a:off x="2424271" y="5365210"/>
            <a:ext cx="745057" cy="733749"/>
          </a:xfrm>
          <a:prstGeom prst="ellipse">
            <a:avLst/>
          </a:prstGeom>
          <a:solidFill>
            <a:srgbClr val="F58634"/>
          </a:solidFill>
          <a:ln w="12700">
            <a:solidFill>
              <a:srgbClr val="F58634"/>
            </a:solidFill>
            <a:prstDash val="solid"/>
          </a:ln>
        </p:spPr>
      </p:sp>
      <p:pic>
        <p:nvPicPr>
          <p:cNvPr id="15" name="estad_icon" descr="preencoded.png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411550" y="4390847"/>
            <a:ext cx="703186" cy="703186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3246120" y="5277328"/>
            <a:ext cx="5715887" cy="10068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Presentar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</a:t>
            </a:r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tiempo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</a:t>
            </a:r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nos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ayuda a </a:t>
            </a:r>
            <a:endParaRPr lang="en-US" sz="2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TODOS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18</a:t>
            </a:fld>
            <a:endParaRPr lang="en-US"/>
          </a:p>
        </p:txBody>
      </p:sp>
      <p:sp>
        <p:nvSpPr>
          <p:cNvPr id="18" name="Text 11"/>
          <p:cNvSpPr txBox="1"/>
          <p:nvPr/>
        </p:nvSpPr>
        <p:spPr>
          <a:xfrm>
            <a:off x="2396196" y="4607095"/>
            <a:ext cx="6935015" cy="4590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 err="1" smtClean="0"/>
              <a:t>En</a:t>
            </a:r>
            <a:r>
              <a:rPr lang="en-US" sz="2000" dirty="0" smtClean="0"/>
              <a:t> ABM </a:t>
            </a:r>
            <a:r>
              <a:rPr lang="en-US" sz="2000" dirty="0" err="1" smtClean="0"/>
              <a:t>procesamos</a:t>
            </a:r>
            <a:r>
              <a:rPr lang="en-US" sz="2000" dirty="0" smtClean="0"/>
              <a:t> un </a:t>
            </a:r>
            <a:r>
              <a:rPr lang="en-US" sz="2000" dirty="0" err="1" smtClean="0"/>
              <a:t>promedio</a:t>
            </a:r>
            <a:r>
              <a:rPr lang="en-US" sz="2000" dirty="0" smtClean="0"/>
              <a:t> de </a:t>
            </a:r>
            <a:r>
              <a:rPr lang="en-US" sz="2000" b="1" dirty="0" smtClean="0"/>
              <a:t>50,000</a:t>
            </a:r>
            <a:r>
              <a:rPr lang="en-US" sz="2000" dirty="0" smtClean="0"/>
              <a:t> </a:t>
            </a:r>
            <a:r>
              <a:rPr lang="en-US" sz="2000" dirty="0" err="1" smtClean="0"/>
              <a:t>órdenes</a:t>
            </a:r>
            <a:r>
              <a:rPr lang="en-US" sz="2000" dirty="0" smtClean="0"/>
              <a:t> </a:t>
            </a:r>
            <a:r>
              <a:rPr lang="en-US" sz="2000" dirty="0" err="1" smtClean="0"/>
              <a:t>mensuales</a:t>
            </a:r>
            <a:endParaRPr lang="en-US" sz="2000" dirty="0" smtClean="0"/>
          </a:p>
          <a:p>
            <a:pPr marL="0" indent="0" algn="ctr">
              <a:buNone/>
            </a:pPr>
            <a:r>
              <a:rPr lang="en-US" sz="2000" dirty="0" smtClean="0"/>
              <a:t> </a:t>
            </a:r>
            <a:endParaRPr lang="en-US" sz="2000" dirty="0"/>
          </a:p>
        </p:txBody>
      </p:sp>
      <p:pic>
        <p:nvPicPr>
          <p:cNvPr id="19" name="paso_ic_5_icon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5122" y="5514455"/>
            <a:ext cx="435258" cy="4352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808" y="727969"/>
            <a:ext cx="8217592" cy="505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39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BM Facturacion">
  <a:themeElements>
    <a:clrScheme name="ABM Facturacion">
      <a:dk1>
        <a:srgbClr val="1E2B3C"/>
      </a:dk1>
      <a:lt1>
        <a:srgbClr val="FFFFFF"/>
      </a:lt1>
      <a:dk2>
        <a:srgbClr val="1C3566"/>
      </a:dk2>
      <a:lt2>
        <a:srgbClr val="EEF2F9"/>
      </a:lt2>
      <a:accent1>
        <a:srgbClr val="2E5497"/>
      </a:accent1>
      <a:accent2>
        <a:srgbClr val="F58634"/>
      </a:accent2>
      <a:accent3>
        <a:srgbClr val="6B7A90"/>
      </a:accent3>
      <a:accent4>
        <a:srgbClr val="DCE4F2"/>
      </a:accent4>
      <a:accent5>
        <a:srgbClr val="FDE6D4"/>
      </a:accent5>
      <a:accent6>
        <a:srgbClr val="3E9B6E"/>
      </a:accent6>
      <a:hlink>
        <a:srgbClr val="2E5497"/>
      </a:hlink>
      <a:folHlink>
        <a:srgbClr val="6B7A90"/>
      </a:folHlink>
    </a:clrScheme>
    <a:fontScheme name="ABM Facturacion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1133</Words>
  <Application>Microsoft Office PowerPoint</Application>
  <PresentationFormat>Panorámica</PresentationFormat>
  <Paragraphs>246</Paragraphs>
  <Slides>19</Slides>
  <Notes>17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3" baseType="lpstr">
      <vt:lpstr>Arial</vt:lpstr>
      <vt:lpstr>Calibri</vt:lpstr>
      <vt:lpstr>Wingdings</vt:lpstr>
      <vt:lpstr>ABM Facturacion</vt:lpstr>
      <vt:lpstr>Proceso de Facturación</vt:lpstr>
      <vt:lpstr>Tres ejes </vt:lpstr>
      <vt:lpstr>Presentación de órdenes</vt:lpstr>
      <vt:lpstr>Fechas de presentación obligatorias</vt:lpstr>
      <vt:lpstr>Planilla de recuento de órdenes</vt:lpstr>
      <vt:lpstr>Planilla de recuento de órdenes</vt:lpstr>
      <vt:lpstr>¿Qué debe tener cada orden?</vt:lpstr>
      <vt:lpstr>Orden: </vt:lpstr>
      <vt:lpstr>Proceso de facturación</vt:lpstr>
      <vt:lpstr>El recorrido completo de una orden</vt:lpstr>
      <vt:lpstr>Recepción y clasificación</vt:lpstr>
      <vt:lpstr>Grabación de datos</vt:lpstr>
      <vt:lpstr>Facturación: controles y cierre</vt:lpstr>
      <vt:lpstr>Calendario de facturación mutuales generales</vt:lpstr>
      <vt:lpstr>Facturación de capitados</vt:lpstr>
      <vt:lpstr>Convenios capitados: PAMI y OSEP</vt:lpstr>
      <vt:lpstr>Calendario de facturación PAMI Y OSEP</vt:lpstr>
      <vt:lpstr>Órdenes fuera del período - PAMI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Capacitación: Proceso de Facturación</dc:title>
  <dc:subject>PptxGenJS Presentation</dc:subject>
  <dc:creator>Asociación Bioquímica de Mendoza</dc:creator>
  <cp:lastModifiedBy>Florencia Yudica</cp:lastModifiedBy>
  <cp:revision>29</cp:revision>
  <dcterms:created xsi:type="dcterms:W3CDTF">2026-10-21T14:24:49Z</dcterms:created>
  <dcterms:modified xsi:type="dcterms:W3CDTF">2026-10-28T17:05:06Z</dcterms:modified>
</cp:coreProperties>
</file>